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6"/>
  </p:notesMasterIdLst>
  <p:handoutMasterIdLst>
    <p:handoutMasterId r:id="rId37"/>
  </p:handoutMasterIdLst>
  <p:sldIdLst>
    <p:sldId id="283" r:id="rId3"/>
    <p:sldId id="626" r:id="rId4"/>
    <p:sldId id="631" r:id="rId5"/>
    <p:sldId id="276" r:id="rId6"/>
    <p:sldId id="278" r:id="rId7"/>
    <p:sldId id="659" r:id="rId8"/>
    <p:sldId id="280" r:id="rId9"/>
    <p:sldId id="658" r:id="rId10"/>
    <p:sldId id="282" r:id="rId11"/>
    <p:sldId id="648" r:id="rId12"/>
    <p:sldId id="638" r:id="rId13"/>
    <p:sldId id="649" r:id="rId14"/>
    <p:sldId id="636" r:id="rId15"/>
    <p:sldId id="640" r:id="rId16"/>
    <p:sldId id="660" r:id="rId17"/>
    <p:sldId id="274" r:id="rId18"/>
    <p:sldId id="641" r:id="rId19"/>
    <p:sldId id="642" r:id="rId20"/>
    <p:sldId id="639" r:id="rId21"/>
    <p:sldId id="644" r:id="rId22"/>
    <p:sldId id="645" r:id="rId23"/>
    <p:sldId id="646" r:id="rId24"/>
    <p:sldId id="664" r:id="rId25"/>
    <p:sldId id="647" r:id="rId26"/>
    <p:sldId id="633" r:id="rId27"/>
    <p:sldId id="614" r:id="rId28"/>
    <p:sldId id="661" r:id="rId29"/>
    <p:sldId id="637" r:id="rId30"/>
    <p:sldId id="663" r:id="rId31"/>
    <p:sldId id="632" r:id="rId32"/>
    <p:sldId id="616" r:id="rId33"/>
    <p:sldId id="625" r:id="rId34"/>
    <p:sldId id="628" r:id="rId35"/>
  </p:sldIdLst>
  <p:sldSz cx="9144000" cy="6858000" type="screen4x3"/>
  <p:notesSz cx="6773863" cy="9906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6F6F4"/>
    <a:srgbClr val="ACDCE2"/>
    <a:srgbClr val="89CED8"/>
    <a:srgbClr val="BDE7DF"/>
    <a:srgbClr val="000099"/>
    <a:srgbClr val="FF9900"/>
    <a:srgbClr val="0000FF"/>
    <a:srgbClr val="FFCC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55" autoAdjust="0"/>
    <p:restoredTop sz="95673" autoAdjust="0"/>
  </p:normalViewPr>
  <p:slideViewPr>
    <p:cSldViewPr snapToGrid="0">
      <p:cViewPr varScale="1">
        <p:scale>
          <a:sx n="106" d="100"/>
          <a:sy n="106" d="100"/>
        </p:scale>
        <p:origin x="12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2062B-A391-4FEA-B4D0-5A71B0354B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06CAEC2-B9A4-4BD0-B588-EABB5E0549BA}">
      <dgm:prSet phldrT="[文字]" custT="1"/>
      <dgm:spPr>
        <a:solidFill>
          <a:srgbClr val="89CED8">
            <a:alpha val="69804"/>
          </a:srgbClr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計畫目的</a:t>
          </a:r>
        </a:p>
      </dgm:t>
    </dgm:pt>
    <dgm:pt modelId="{CBF350AA-7469-4FA2-A9F6-13DFDD39BBF2}" type="parTrans" cxnId="{9B4E2117-A097-48BA-A442-DC3991476D70}">
      <dgm:prSet/>
      <dgm:spPr/>
      <dgm:t>
        <a:bodyPr/>
        <a:lstStyle/>
        <a:p>
          <a:endParaRPr lang="zh-TW" altLang="en-US">
            <a:solidFill>
              <a:schemeClr val="accent6">
                <a:lumMod val="50000"/>
              </a:schemeClr>
            </a:solidFill>
          </a:endParaRPr>
        </a:p>
      </dgm:t>
    </dgm:pt>
    <dgm:pt modelId="{1C49498C-2186-47EB-90BE-90CF496837B5}" type="sibTrans" cxnId="{9B4E2117-A097-48BA-A442-DC3991476D70}">
      <dgm:prSet/>
      <dgm:spPr/>
      <dgm:t>
        <a:bodyPr/>
        <a:lstStyle/>
        <a:p>
          <a:endParaRPr lang="zh-TW" altLang="en-US">
            <a:solidFill>
              <a:schemeClr val="accent6">
                <a:lumMod val="50000"/>
              </a:schemeClr>
            </a:solidFill>
          </a:endParaRPr>
        </a:p>
      </dgm:t>
    </dgm:pt>
    <dgm:pt modelId="{9AB977F6-B961-47F8-AFD8-D07EEEF6B346}">
      <dgm:prSet phldrT="[文字]" custT="1"/>
      <dgm:spPr>
        <a:solidFill>
          <a:srgbClr val="ACDCE2"/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青年體驗學習內容</a:t>
          </a:r>
        </a:p>
      </dgm:t>
    </dgm:pt>
    <dgm:pt modelId="{83B69542-7B0B-49E5-98EF-10478A605A28}" type="parTrans" cxnId="{2E983C9E-5762-4C95-AF7E-D960F026CD37}">
      <dgm:prSet/>
      <dgm:spPr/>
      <dgm:t>
        <a:bodyPr/>
        <a:lstStyle/>
        <a:p>
          <a:endParaRPr lang="zh-TW" altLang="en-US">
            <a:solidFill>
              <a:schemeClr val="accent6">
                <a:lumMod val="50000"/>
              </a:schemeClr>
            </a:solidFill>
          </a:endParaRPr>
        </a:p>
      </dgm:t>
    </dgm:pt>
    <dgm:pt modelId="{5EFDBED7-E850-46C1-A4C7-FBEB6A2BD27A}" type="sibTrans" cxnId="{2E983C9E-5762-4C95-AF7E-D960F026CD37}">
      <dgm:prSet/>
      <dgm:spPr/>
      <dgm:t>
        <a:bodyPr/>
        <a:lstStyle/>
        <a:p>
          <a:endParaRPr lang="zh-TW" altLang="en-US">
            <a:solidFill>
              <a:schemeClr val="accent6">
                <a:lumMod val="50000"/>
              </a:schemeClr>
            </a:solidFill>
          </a:endParaRPr>
        </a:p>
      </dgm:t>
    </dgm:pt>
    <dgm:pt modelId="{3128B4B8-F9D3-433B-9409-2D41633F4E3D}">
      <dgm:prSet phldrT="[文字]" custT="1"/>
      <dgm:spPr>
        <a:solidFill>
          <a:srgbClr val="ACDCE2"/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申請流程</a:t>
          </a:r>
        </a:p>
      </dgm:t>
    </dgm:pt>
    <dgm:pt modelId="{54E925A8-BFF4-417D-AA28-1BB60EFE6B50}" type="parTrans" cxnId="{E8168D7D-5754-4CC0-AEC1-ECA5EB14AD42}">
      <dgm:prSet/>
      <dgm:spPr/>
      <dgm:t>
        <a:bodyPr/>
        <a:lstStyle/>
        <a:p>
          <a:endParaRPr lang="zh-TW" altLang="en-US">
            <a:solidFill>
              <a:schemeClr val="accent6">
                <a:lumMod val="50000"/>
              </a:schemeClr>
            </a:solidFill>
          </a:endParaRPr>
        </a:p>
      </dgm:t>
    </dgm:pt>
    <dgm:pt modelId="{F3223441-ACC5-4F57-BB6B-401787017B2D}" type="sibTrans" cxnId="{E8168D7D-5754-4CC0-AEC1-ECA5EB14AD42}">
      <dgm:prSet/>
      <dgm:spPr/>
      <dgm:t>
        <a:bodyPr/>
        <a:lstStyle/>
        <a:p>
          <a:endParaRPr lang="zh-TW" altLang="en-US">
            <a:solidFill>
              <a:schemeClr val="accent6">
                <a:lumMod val="50000"/>
              </a:schemeClr>
            </a:solidFill>
          </a:endParaRPr>
        </a:p>
      </dgm:t>
    </dgm:pt>
    <dgm:pt modelId="{4FCD8F23-20D9-40F4-8617-965C9DC06731}" type="pres">
      <dgm:prSet presAssocID="{FCC2062B-A391-4FEA-B4D0-5A71B0354BD5}" presName="Name0" presStyleCnt="0">
        <dgm:presLayoutVars>
          <dgm:chMax val="7"/>
          <dgm:chPref val="7"/>
          <dgm:dir/>
        </dgm:presLayoutVars>
      </dgm:prSet>
      <dgm:spPr/>
    </dgm:pt>
    <dgm:pt modelId="{204CAEA0-63EE-4E89-AE61-9FE08EC70E83}" type="pres">
      <dgm:prSet presAssocID="{FCC2062B-A391-4FEA-B4D0-5A71B0354BD5}" presName="Name1" presStyleCnt="0"/>
      <dgm:spPr/>
    </dgm:pt>
    <dgm:pt modelId="{8A18D3CC-219F-40FA-9DA6-51F8A7496770}" type="pres">
      <dgm:prSet presAssocID="{FCC2062B-A391-4FEA-B4D0-5A71B0354BD5}" presName="cycle" presStyleCnt="0"/>
      <dgm:spPr/>
    </dgm:pt>
    <dgm:pt modelId="{C419B02F-E071-472B-80D9-06290AD2C6D7}" type="pres">
      <dgm:prSet presAssocID="{FCC2062B-A391-4FEA-B4D0-5A71B0354BD5}" presName="srcNode" presStyleLbl="node1" presStyleIdx="0" presStyleCnt="3"/>
      <dgm:spPr/>
    </dgm:pt>
    <dgm:pt modelId="{BF6841AC-73E1-4B60-B428-621FAAC97DD7}" type="pres">
      <dgm:prSet presAssocID="{FCC2062B-A391-4FEA-B4D0-5A71B0354BD5}" presName="conn" presStyleLbl="parChTrans1D2" presStyleIdx="0" presStyleCnt="1"/>
      <dgm:spPr/>
    </dgm:pt>
    <dgm:pt modelId="{75E6FE72-FDFE-4F48-B656-65C782CAAA73}" type="pres">
      <dgm:prSet presAssocID="{FCC2062B-A391-4FEA-B4D0-5A71B0354BD5}" presName="extraNode" presStyleLbl="node1" presStyleIdx="0" presStyleCnt="3"/>
      <dgm:spPr/>
    </dgm:pt>
    <dgm:pt modelId="{989D374C-361E-4E00-AB23-8036C316F652}" type="pres">
      <dgm:prSet presAssocID="{FCC2062B-A391-4FEA-B4D0-5A71B0354BD5}" presName="dstNode" presStyleLbl="node1" presStyleIdx="0" presStyleCnt="3"/>
      <dgm:spPr/>
    </dgm:pt>
    <dgm:pt modelId="{D82FF824-2BC2-4EE7-A0A7-C1AAC08F0BD4}" type="pres">
      <dgm:prSet presAssocID="{B06CAEC2-B9A4-4BD0-B588-EABB5E0549BA}" presName="text_1" presStyleLbl="node1" presStyleIdx="0" presStyleCnt="3" custLinFactNeighborX="-1071" custLinFactNeighborY="-28034">
        <dgm:presLayoutVars>
          <dgm:bulletEnabled val="1"/>
        </dgm:presLayoutVars>
      </dgm:prSet>
      <dgm:spPr/>
    </dgm:pt>
    <dgm:pt modelId="{03454DF0-E032-47BA-BCAC-A11CD0E1C076}" type="pres">
      <dgm:prSet presAssocID="{B06CAEC2-B9A4-4BD0-B588-EABB5E0549BA}" presName="accent_1" presStyleCnt="0"/>
      <dgm:spPr/>
    </dgm:pt>
    <dgm:pt modelId="{96D24348-19AA-4114-AE42-B9C092C2073E}" type="pres">
      <dgm:prSet presAssocID="{B06CAEC2-B9A4-4BD0-B588-EABB5E0549BA}" presName="accentRepeatNode" presStyleLbl="solidFgAcc1" presStyleIdx="0" presStyleCnt="3" custLinFactNeighborX="-9500" custLinFactNeighborY="-22427"/>
      <dgm:spPr/>
    </dgm:pt>
    <dgm:pt modelId="{2BEF8B8D-EA07-4341-88C4-5F8EB2035468}" type="pres">
      <dgm:prSet presAssocID="{9AB977F6-B961-47F8-AFD8-D07EEEF6B346}" presName="text_2" presStyleLbl="node1" presStyleIdx="1" presStyleCnt="3" custScaleX="98400" custLinFactNeighborX="-128" custLinFactNeighborY="-51724">
        <dgm:presLayoutVars>
          <dgm:bulletEnabled val="1"/>
        </dgm:presLayoutVars>
      </dgm:prSet>
      <dgm:spPr/>
    </dgm:pt>
    <dgm:pt modelId="{08F182E2-7146-4685-AFB4-8E19584B3578}" type="pres">
      <dgm:prSet presAssocID="{9AB977F6-B961-47F8-AFD8-D07EEEF6B346}" presName="accent_2" presStyleCnt="0"/>
      <dgm:spPr/>
    </dgm:pt>
    <dgm:pt modelId="{F8FC48E4-C53A-4408-8A0A-DFE11BF67524}" type="pres">
      <dgm:prSet presAssocID="{9AB977F6-B961-47F8-AFD8-D07EEEF6B346}" presName="accentRepeatNode" presStyleLbl="solidFgAcc1" presStyleIdx="1" presStyleCnt="3" custLinFactNeighborX="-6780" custLinFactNeighborY="-38008"/>
      <dgm:spPr/>
    </dgm:pt>
    <dgm:pt modelId="{D64AE166-E115-41C0-926E-5639FCBDD279}" type="pres">
      <dgm:prSet presAssocID="{3128B4B8-F9D3-433B-9409-2D41633F4E3D}" presName="text_3" presStyleLbl="node1" presStyleIdx="2" presStyleCnt="3" custScaleX="97017" custLinFactNeighborX="1502" custLinFactNeighborY="-64336">
        <dgm:presLayoutVars>
          <dgm:bulletEnabled val="1"/>
        </dgm:presLayoutVars>
      </dgm:prSet>
      <dgm:spPr/>
    </dgm:pt>
    <dgm:pt modelId="{DDD61E61-1F61-4D76-8728-B7D5B0604513}" type="pres">
      <dgm:prSet presAssocID="{3128B4B8-F9D3-433B-9409-2D41633F4E3D}" presName="accent_3" presStyleCnt="0"/>
      <dgm:spPr/>
    </dgm:pt>
    <dgm:pt modelId="{E4864061-E4EB-45D6-A248-ABF7F8836072}" type="pres">
      <dgm:prSet presAssocID="{3128B4B8-F9D3-433B-9409-2D41633F4E3D}" presName="accentRepeatNode" presStyleLbl="solidFgAcc1" presStyleIdx="2" presStyleCnt="3" custLinFactNeighborX="16318" custLinFactNeighborY="-49946"/>
      <dgm:spPr/>
    </dgm:pt>
  </dgm:ptLst>
  <dgm:cxnLst>
    <dgm:cxn modelId="{9B4E2117-A097-48BA-A442-DC3991476D70}" srcId="{FCC2062B-A391-4FEA-B4D0-5A71B0354BD5}" destId="{B06CAEC2-B9A4-4BD0-B588-EABB5E0549BA}" srcOrd="0" destOrd="0" parTransId="{CBF350AA-7469-4FA2-A9F6-13DFDD39BBF2}" sibTransId="{1C49498C-2186-47EB-90BE-90CF496837B5}"/>
    <dgm:cxn modelId="{A4170F34-1A01-449C-AE2E-86837BB86F5C}" type="presOf" srcId="{B06CAEC2-B9A4-4BD0-B588-EABB5E0549BA}" destId="{D82FF824-2BC2-4EE7-A0A7-C1AAC08F0BD4}" srcOrd="0" destOrd="0" presId="urn:microsoft.com/office/officeart/2008/layout/VerticalCurvedList"/>
    <dgm:cxn modelId="{73B17E53-5903-42CC-BC09-A86FB6A9EB71}" type="presOf" srcId="{9AB977F6-B961-47F8-AFD8-D07EEEF6B346}" destId="{2BEF8B8D-EA07-4341-88C4-5F8EB2035468}" srcOrd="0" destOrd="0" presId="urn:microsoft.com/office/officeart/2008/layout/VerticalCurvedList"/>
    <dgm:cxn modelId="{E8168D7D-5754-4CC0-AEC1-ECA5EB14AD42}" srcId="{FCC2062B-A391-4FEA-B4D0-5A71B0354BD5}" destId="{3128B4B8-F9D3-433B-9409-2D41633F4E3D}" srcOrd="2" destOrd="0" parTransId="{54E925A8-BFF4-417D-AA28-1BB60EFE6B50}" sibTransId="{F3223441-ACC5-4F57-BB6B-401787017B2D}"/>
    <dgm:cxn modelId="{B3211092-DBB9-436E-B1DB-2D96C8C0F4DB}" type="presOf" srcId="{3128B4B8-F9D3-433B-9409-2D41633F4E3D}" destId="{D64AE166-E115-41C0-926E-5639FCBDD279}" srcOrd="0" destOrd="0" presId="urn:microsoft.com/office/officeart/2008/layout/VerticalCurvedList"/>
    <dgm:cxn modelId="{2E983C9E-5762-4C95-AF7E-D960F026CD37}" srcId="{FCC2062B-A391-4FEA-B4D0-5A71B0354BD5}" destId="{9AB977F6-B961-47F8-AFD8-D07EEEF6B346}" srcOrd="1" destOrd="0" parTransId="{83B69542-7B0B-49E5-98EF-10478A605A28}" sibTransId="{5EFDBED7-E850-46C1-A4C7-FBEB6A2BD27A}"/>
    <dgm:cxn modelId="{7DA346BF-23A3-487F-84B0-04B891734FB5}" type="presOf" srcId="{1C49498C-2186-47EB-90BE-90CF496837B5}" destId="{BF6841AC-73E1-4B60-B428-621FAAC97DD7}" srcOrd="0" destOrd="0" presId="urn:microsoft.com/office/officeart/2008/layout/VerticalCurvedList"/>
    <dgm:cxn modelId="{D97589FB-55A9-4385-A107-D5200FF7A714}" type="presOf" srcId="{FCC2062B-A391-4FEA-B4D0-5A71B0354BD5}" destId="{4FCD8F23-20D9-40F4-8617-965C9DC06731}" srcOrd="0" destOrd="0" presId="urn:microsoft.com/office/officeart/2008/layout/VerticalCurvedList"/>
    <dgm:cxn modelId="{6D266284-7D5A-477E-B365-339055FD348C}" type="presParOf" srcId="{4FCD8F23-20D9-40F4-8617-965C9DC06731}" destId="{204CAEA0-63EE-4E89-AE61-9FE08EC70E83}" srcOrd="0" destOrd="0" presId="urn:microsoft.com/office/officeart/2008/layout/VerticalCurvedList"/>
    <dgm:cxn modelId="{ADFD623B-E84E-4774-834A-E82A84A5D8CC}" type="presParOf" srcId="{204CAEA0-63EE-4E89-AE61-9FE08EC70E83}" destId="{8A18D3CC-219F-40FA-9DA6-51F8A7496770}" srcOrd="0" destOrd="0" presId="urn:microsoft.com/office/officeart/2008/layout/VerticalCurvedList"/>
    <dgm:cxn modelId="{1458AF5E-D887-415F-B571-71617E59AA70}" type="presParOf" srcId="{8A18D3CC-219F-40FA-9DA6-51F8A7496770}" destId="{C419B02F-E071-472B-80D9-06290AD2C6D7}" srcOrd="0" destOrd="0" presId="urn:microsoft.com/office/officeart/2008/layout/VerticalCurvedList"/>
    <dgm:cxn modelId="{0CEB0147-68D7-4CF2-968D-DAEA5E0485BB}" type="presParOf" srcId="{8A18D3CC-219F-40FA-9DA6-51F8A7496770}" destId="{BF6841AC-73E1-4B60-B428-621FAAC97DD7}" srcOrd="1" destOrd="0" presId="urn:microsoft.com/office/officeart/2008/layout/VerticalCurvedList"/>
    <dgm:cxn modelId="{5B2E371F-84C5-4B80-AFDC-BC244C811236}" type="presParOf" srcId="{8A18D3CC-219F-40FA-9DA6-51F8A7496770}" destId="{75E6FE72-FDFE-4F48-B656-65C782CAAA73}" srcOrd="2" destOrd="0" presId="urn:microsoft.com/office/officeart/2008/layout/VerticalCurvedList"/>
    <dgm:cxn modelId="{8B47FC9C-691B-4DAA-9A64-C0BD8D6694BA}" type="presParOf" srcId="{8A18D3CC-219F-40FA-9DA6-51F8A7496770}" destId="{989D374C-361E-4E00-AB23-8036C316F652}" srcOrd="3" destOrd="0" presId="urn:microsoft.com/office/officeart/2008/layout/VerticalCurvedList"/>
    <dgm:cxn modelId="{68F7516E-D0E8-49F3-ADE0-E8692D945888}" type="presParOf" srcId="{204CAEA0-63EE-4E89-AE61-9FE08EC70E83}" destId="{D82FF824-2BC2-4EE7-A0A7-C1AAC08F0BD4}" srcOrd="1" destOrd="0" presId="urn:microsoft.com/office/officeart/2008/layout/VerticalCurvedList"/>
    <dgm:cxn modelId="{145C690A-20FF-4D0F-B189-4D4065C82151}" type="presParOf" srcId="{204CAEA0-63EE-4E89-AE61-9FE08EC70E83}" destId="{03454DF0-E032-47BA-BCAC-A11CD0E1C076}" srcOrd="2" destOrd="0" presId="urn:microsoft.com/office/officeart/2008/layout/VerticalCurvedList"/>
    <dgm:cxn modelId="{62F34909-4EED-4B1F-99B9-F7C32045E465}" type="presParOf" srcId="{03454DF0-E032-47BA-BCAC-A11CD0E1C076}" destId="{96D24348-19AA-4114-AE42-B9C092C2073E}" srcOrd="0" destOrd="0" presId="urn:microsoft.com/office/officeart/2008/layout/VerticalCurvedList"/>
    <dgm:cxn modelId="{5C7D070E-F41E-45FC-9D84-2F2B3D35A73E}" type="presParOf" srcId="{204CAEA0-63EE-4E89-AE61-9FE08EC70E83}" destId="{2BEF8B8D-EA07-4341-88C4-5F8EB2035468}" srcOrd="3" destOrd="0" presId="urn:microsoft.com/office/officeart/2008/layout/VerticalCurvedList"/>
    <dgm:cxn modelId="{A1544FCD-F764-4066-B2A9-0564DBDE45F9}" type="presParOf" srcId="{204CAEA0-63EE-4E89-AE61-9FE08EC70E83}" destId="{08F182E2-7146-4685-AFB4-8E19584B3578}" srcOrd="4" destOrd="0" presId="urn:microsoft.com/office/officeart/2008/layout/VerticalCurvedList"/>
    <dgm:cxn modelId="{C9ECE02F-EF90-44C0-83FF-4C48CC5A0C84}" type="presParOf" srcId="{08F182E2-7146-4685-AFB4-8E19584B3578}" destId="{F8FC48E4-C53A-4408-8A0A-DFE11BF67524}" srcOrd="0" destOrd="0" presId="urn:microsoft.com/office/officeart/2008/layout/VerticalCurvedList"/>
    <dgm:cxn modelId="{B03B6B98-059B-4486-B020-E3C1687B27B6}" type="presParOf" srcId="{204CAEA0-63EE-4E89-AE61-9FE08EC70E83}" destId="{D64AE166-E115-41C0-926E-5639FCBDD279}" srcOrd="5" destOrd="0" presId="urn:microsoft.com/office/officeart/2008/layout/VerticalCurvedList"/>
    <dgm:cxn modelId="{A2324EFA-22D0-4037-95AF-02D4744C957D}" type="presParOf" srcId="{204CAEA0-63EE-4E89-AE61-9FE08EC70E83}" destId="{DDD61E61-1F61-4D76-8728-B7D5B0604513}" srcOrd="6" destOrd="0" presId="urn:microsoft.com/office/officeart/2008/layout/VerticalCurvedList"/>
    <dgm:cxn modelId="{682DBB30-07A0-481B-816B-F43041ECA486}" type="presParOf" srcId="{DDD61E61-1F61-4D76-8728-B7D5B0604513}" destId="{E4864061-E4EB-45D6-A248-ABF7F88360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3A43E-6BDE-46DF-96E8-117BA89932C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7FC765B-146B-4D4B-9EA3-4D7A336D834F}">
      <dgm:prSet phldrT="[文字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zh-TW" altLang="en-US" sz="2800" dirty="0">
            <a:solidFill>
              <a:srgbClr val="660066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1D9D14-D5A3-49FB-ADEA-E38DEFD9E269}" type="parTrans" cxnId="{7A0DD691-1645-403C-A1D4-E49382874048}">
      <dgm:prSet/>
      <dgm:spPr/>
      <dgm:t>
        <a:bodyPr/>
        <a:lstStyle/>
        <a:p>
          <a:endParaRPr lang="zh-TW" altLang="en-US"/>
        </a:p>
      </dgm:t>
    </dgm:pt>
    <dgm:pt modelId="{614A124F-1BD2-4D02-A18C-8E0C6B868DAB}" type="sibTrans" cxnId="{7A0DD691-1645-403C-A1D4-E49382874048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902E48D0-0C41-414B-8249-B284431123C4}">
      <dgm:prSet phldrT="[文字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8CB03E-504A-4915-B6D4-BA3091F6FE59}" type="parTrans" cxnId="{6C03E360-F2C2-4436-9F65-FF0FED43B86E}">
      <dgm:prSet/>
      <dgm:spPr/>
      <dgm:t>
        <a:bodyPr/>
        <a:lstStyle/>
        <a:p>
          <a:endParaRPr lang="zh-TW" altLang="en-US"/>
        </a:p>
      </dgm:t>
    </dgm:pt>
    <dgm:pt modelId="{B18CF15C-DFBE-4554-B590-347125628C80}" type="sibTrans" cxnId="{6C03E360-F2C2-4436-9F65-FF0FED43B86E}">
      <dgm:prSet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AF1F6C6F-10DD-47B8-9B88-771303D51D81}">
      <dgm:prSet phldrT="[文字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764952-42E3-4D32-A824-53AE6D5C3E69}" type="parTrans" cxnId="{212CDE71-7D9F-499B-946E-599005DEC98C}">
      <dgm:prSet/>
      <dgm:spPr/>
      <dgm:t>
        <a:bodyPr/>
        <a:lstStyle/>
        <a:p>
          <a:endParaRPr lang="zh-TW" altLang="en-US"/>
        </a:p>
      </dgm:t>
    </dgm:pt>
    <dgm:pt modelId="{E3530B36-19D0-45C1-A1B2-2CA5A199B53B}" type="sibTrans" cxnId="{212CDE71-7D9F-499B-946E-599005DEC98C}">
      <dgm:prSet/>
      <dgm:spPr/>
      <dgm:t>
        <a:bodyPr/>
        <a:lstStyle/>
        <a:p>
          <a:endParaRPr lang="zh-TW" altLang="en-US"/>
        </a:p>
      </dgm:t>
    </dgm:pt>
    <dgm:pt modelId="{CCAB4246-918E-4DF5-B83B-08A3BC6A6ED3}" type="pres">
      <dgm:prSet presAssocID="{33A3A43E-6BDE-46DF-96E8-117BA89932C8}" presName="outerComposite" presStyleCnt="0">
        <dgm:presLayoutVars>
          <dgm:chMax val="5"/>
          <dgm:dir/>
          <dgm:resizeHandles val="exact"/>
        </dgm:presLayoutVars>
      </dgm:prSet>
      <dgm:spPr/>
    </dgm:pt>
    <dgm:pt modelId="{47B23DD9-670B-456D-A29E-E17731FE3790}" type="pres">
      <dgm:prSet presAssocID="{33A3A43E-6BDE-46DF-96E8-117BA89932C8}" presName="dummyMaxCanvas" presStyleCnt="0">
        <dgm:presLayoutVars/>
      </dgm:prSet>
      <dgm:spPr/>
    </dgm:pt>
    <dgm:pt modelId="{DB09EF5F-DED5-4402-88B7-50D6095BFAF1}" type="pres">
      <dgm:prSet presAssocID="{33A3A43E-6BDE-46DF-96E8-117BA89932C8}" presName="ThreeNodes_1" presStyleLbl="node1" presStyleIdx="0" presStyleCnt="3" custScaleX="103002" custScaleY="86559">
        <dgm:presLayoutVars>
          <dgm:bulletEnabled val="1"/>
        </dgm:presLayoutVars>
      </dgm:prSet>
      <dgm:spPr/>
    </dgm:pt>
    <dgm:pt modelId="{7214B61D-1EE0-4223-A345-BB4D9C3B9FE5}" type="pres">
      <dgm:prSet presAssocID="{33A3A43E-6BDE-46DF-96E8-117BA89932C8}" presName="ThreeNodes_2" presStyleLbl="node1" presStyleIdx="1" presStyleCnt="3">
        <dgm:presLayoutVars>
          <dgm:bulletEnabled val="1"/>
        </dgm:presLayoutVars>
      </dgm:prSet>
      <dgm:spPr/>
    </dgm:pt>
    <dgm:pt modelId="{90DBA88C-09F0-4A4A-96C8-2AAD65E04640}" type="pres">
      <dgm:prSet presAssocID="{33A3A43E-6BDE-46DF-96E8-117BA89932C8}" presName="ThreeNodes_3" presStyleLbl="node1" presStyleIdx="2" presStyleCnt="3">
        <dgm:presLayoutVars>
          <dgm:bulletEnabled val="1"/>
        </dgm:presLayoutVars>
      </dgm:prSet>
      <dgm:spPr/>
    </dgm:pt>
    <dgm:pt modelId="{E7355BB3-08AB-4667-A225-812D35164622}" type="pres">
      <dgm:prSet presAssocID="{33A3A43E-6BDE-46DF-96E8-117BA89932C8}" presName="ThreeConn_1-2" presStyleLbl="fgAccFollowNode1" presStyleIdx="0" presStyleCnt="2">
        <dgm:presLayoutVars>
          <dgm:bulletEnabled val="1"/>
        </dgm:presLayoutVars>
      </dgm:prSet>
      <dgm:spPr/>
    </dgm:pt>
    <dgm:pt modelId="{77F44D92-E760-4DB6-BDBE-5A5E1F6CB15D}" type="pres">
      <dgm:prSet presAssocID="{33A3A43E-6BDE-46DF-96E8-117BA89932C8}" presName="ThreeConn_2-3" presStyleLbl="fgAccFollowNode1" presStyleIdx="1" presStyleCnt="2">
        <dgm:presLayoutVars>
          <dgm:bulletEnabled val="1"/>
        </dgm:presLayoutVars>
      </dgm:prSet>
      <dgm:spPr/>
    </dgm:pt>
    <dgm:pt modelId="{9D179ED9-E46A-4B87-824D-13F8439E8F76}" type="pres">
      <dgm:prSet presAssocID="{33A3A43E-6BDE-46DF-96E8-117BA89932C8}" presName="ThreeNodes_1_text" presStyleLbl="node1" presStyleIdx="2" presStyleCnt="3">
        <dgm:presLayoutVars>
          <dgm:bulletEnabled val="1"/>
        </dgm:presLayoutVars>
      </dgm:prSet>
      <dgm:spPr/>
    </dgm:pt>
    <dgm:pt modelId="{86412F89-4303-48E9-BFC0-A414EC0DC4A9}" type="pres">
      <dgm:prSet presAssocID="{33A3A43E-6BDE-46DF-96E8-117BA89932C8}" presName="ThreeNodes_2_text" presStyleLbl="node1" presStyleIdx="2" presStyleCnt="3">
        <dgm:presLayoutVars>
          <dgm:bulletEnabled val="1"/>
        </dgm:presLayoutVars>
      </dgm:prSet>
      <dgm:spPr/>
    </dgm:pt>
    <dgm:pt modelId="{D1D77CA0-4C3A-432B-B18D-76EB99F0FACC}" type="pres">
      <dgm:prSet presAssocID="{33A3A43E-6BDE-46DF-96E8-117BA89932C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DF88C10-5687-4237-8CC8-90F62AC9E132}" type="presOf" srcId="{87FC765B-146B-4D4B-9EA3-4D7A336D834F}" destId="{DB09EF5F-DED5-4402-88B7-50D6095BFAF1}" srcOrd="0" destOrd="0" presId="urn:microsoft.com/office/officeart/2005/8/layout/vProcess5"/>
    <dgm:cxn modelId="{4788903F-D9F2-4C59-87F9-C06C9538F903}" type="presOf" srcId="{902E48D0-0C41-414B-8249-B284431123C4}" destId="{86412F89-4303-48E9-BFC0-A414EC0DC4A9}" srcOrd="1" destOrd="0" presId="urn:microsoft.com/office/officeart/2005/8/layout/vProcess5"/>
    <dgm:cxn modelId="{5EA87D40-0485-4E4B-B90D-2B37F583885A}" type="presOf" srcId="{87FC765B-146B-4D4B-9EA3-4D7A336D834F}" destId="{9D179ED9-E46A-4B87-824D-13F8439E8F76}" srcOrd="1" destOrd="0" presId="urn:microsoft.com/office/officeart/2005/8/layout/vProcess5"/>
    <dgm:cxn modelId="{6C03E360-F2C2-4436-9F65-FF0FED43B86E}" srcId="{33A3A43E-6BDE-46DF-96E8-117BA89932C8}" destId="{902E48D0-0C41-414B-8249-B284431123C4}" srcOrd="1" destOrd="0" parTransId="{3F8CB03E-504A-4915-B6D4-BA3091F6FE59}" sibTransId="{B18CF15C-DFBE-4554-B590-347125628C80}"/>
    <dgm:cxn modelId="{0F53B863-26FE-49A0-88E8-8441FD3607E2}" type="presOf" srcId="{AF1F6C6F-10DD-47B8-9B88-771303D51D81}" destId="{D1D77CA0-4C3A-432B-B18D-76EB99F0FACC}" srcOrd="1" destOrd="0" presId="urn:microsoft.com/office/officeart/2005/8/layout/vProcess5"/>
    <dgm:cxn modelId="{11747344-18F7-4A28-B705-2826F20A52A3}" type="presOf" srcId="{614A124F-1BD2-4D02-A18C-8E0C6B868DAB}" destId="{E7355BB3-08AB-4667-A225-812D35164622}" srcOrd="0" destOrd="0" presId="urn:microsoft.com/office/officeart/2005/8/layout/vProcess5"/>
    <dgm:cxn modelId="{4F8E9147-94A4-4534-91CE-1999AD5364A7}" type="presOf" srcId="{AF1F6C6F-10DD-47B8-9B88-771303D51D81}" destId="{90DBA88C-09F0-4A4A-96C8-2AAD65E04640}" srcOrd="0" destOrd="0" presId="urn:microsoft.com/office/officeart/2005/8/layout/vProcess5"/>
    <dgm:cxn modelId="{212CDE71-7D9F-499B-946E-599005DEC98C}" srcId="{33A3A43E-6BDE-46DF-96E8-117BA89932C8}" destId="{AF1F6C6F-10DD-47B8-9B88-771303D51D81}" srcOrd="2" destOrd="0" parTransId="{B9764952-42E3-4D32-A824-53AE6D5C3E69}" sibTransId="{E3530B36-19D0-45C1-A1B2-2CA5A199B53B}"/>
    <dgm:cxn modelId="{7A0DD691-1645-403C-A1D4-E49382874048}" srcId="{33A3A43E-6BDE-46DF-96E8-117BA89932C8}" destId="{87FC765B-146B-4D4B-9EA3-4D7A336D834F}" srcOrd="0" destOrd="0" parTransId="{681D9D14-D5A3-49FB-ADEA-E38DEFD9E269}" sibTransId="{614A124F-1BD2-4D02-A18C-8E0C6B868DAB}"/>
    <dgm:cxn modelId="{5D6BACB2-AFE8-4482-B5D6-F94EE31E3356}" type="presOf" srcId="{33A3A43E-6BDE-46DF-96E8-117BA89932C8}" destId="{CCAB4246-918E-4DF5-B83B-08A3BC6A6ED3}" srcOrd="0" destOrd="0" presId="urn:microsoft.com/office/officeart/2005/8/layout/vProcess5"/>
    <dgm:cxn modelId="{544318E1-87BE-43B0-A18E-193CAA848F33}" type="presOf" srcId="{902E48D0-0C41-414B-8249-B284431123C4}" destId="{7214B61D-1EE0-4223-A345-BB4D9C3B9FE5}" srcOrd="0" destOrd="0" presId="urn:microsoft.com/office/officeart/2005/8/layout/vProcess5"/>
    <dgm:cxn modelId="{D31C87FE-A742-49D1-BC18-4DFF65E8DEE8}" type="presOf" srcId="{B18CF15C-DFBE-4554-B590-347125628C80}" destId="{77F44D92-E760-4DB6-BDBE-5A5E1F6CB15D}" srcOrd="0" destOrd="0" presId="urn:microsoft.com/office/officeart/2005/8/layout/vProcess5"/>
    <dgm:cxn modelId="{7A11A1D6-3841-44C1-927E-0C7CC2F04E0A}" type="presParOf" srcId="{CCAB4246-918E-4DF5-B83B-08A3BC6A6ED3}" destId="{47B23DD9-670B-456D-A29E-E17731FE3790}" srcOrd="0" destOrd="0" presId="urn:microsoft.com/office/officeart/2005/8/layout/vProcess5"/>
    <dgm:cxn modelId="{8F877B0C-0857-406A-A72C-8034DAF3851B}" type="presParOf" srcId="{CCAB4246-918E-4DF5-B83B-08A3BC6A6ED3}" destId="{DB09EF5F-DED5-4402-88B7-50D6095BFAF1}" srcOrd="1" destOrd="0" presId="urn:microsoft.com/office/officeart/2005/8/layout/vProcess5"/>
    <dgm:cxn modelId="{3DD5F67B-8B45-460A-842D-F8980895085C}" type="presParOf" srcId="{CCAB4246-918E-4DF5-B83B-08A3BC6A6ED3}" destId="{7214B61D-1EE0-4223-A345-BB4D9C3B9FE5}" srcOrd="2" destOrd="0" presId="urn:microsoft.com/office/officeart/2005/8/layout/vProcess5"/>
    <dgm:cxn modelId="{F2C4AC97-5046-4F79-90A6-6CA44B29FD93}" type="presParOf" srcId="{CCAB4246-918E-4DF5-B83B-08A3BC6A6ED3}" destId="{90DBA88C-09F0-4A4A-96C8-2AAD65E04640}" srcOrd="3" destOrd="0" presId="urn:microsoft.com/office/officeart/2005/8/layout/vProcess5"/>
    <dgm:cxn modelId="{991E966C-0F1E-4278-9DD2-4CB25C126AF3}" type="presParOf" srcId="{CCAB4246-918E-4DF5-B83B-08A3BC6A6ED3}" destId="{E7355BB3-08AB-4667-A225-812D35164622}" srcOrd="4" destOrd="0" presId="urn:microsoft.com/office/officeart/2005/8/layout/vProcess5"/>
    <dgm:cxn modelId="{A47BA716-4E57-436F-8C70-0135A9E456A9}" type="presParOf" srcId="{CCAB4246-918E-4DF5-B83B-08A3BC6A6ED3}" destId="{77F44D92-E760-4DB6-BDBE-5A5E1F6CB15D}" srcOrd="5" destOrd="0" presId="urn:microsoft.com/office/officeart/2005/8/layout/vProcess5"/>
    <dgm:cxn modelId="{33EF601A-C17B-46FA-822C-56F3BFBE4FFC}" type="presParOf" srcId="{CCAB4246-918E-4DF5-B83B-08A3BC6A6ED3}" destId="{9D179ED9-E46A-4B87-824D-13F8439E8F76}" srcOrd="6" destOrd="0" presId="urn:microsoft.com/office/officeart/2005/8/layout/vProcess5"/>
    <dgm:cxn modelId="{1AE67FE8-9A73-4E51-9974-A11CAAB8F0C3}" type="presParOf" srcId="{CCAB4246-918E-4DF5-B83B-08A3BC6A6ED3}" destId="{86412F89-4303-48E9-BFC0-A414EC0DC4A9}" srcOrd="7" destOrd="0" presId="urn:microsoft.com/office/officeart/2005/8/layout/vProcess5"/>
    <dgm:cxn modelId="{29C66D69-4993-4ACB-BA98-E2447B201991}" type="presParOf" srcId="{CCAB4246-918E-4DF5-B83B-08A3BC6A6ED3}" destId="{D1D77CA0-4C3A-432B-B18D-76EB99F0FAC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62D2F-6C0A-47FA-8CB3-23B0C6B4FD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AB6518-EA9C-4582-9FD8-34B22BF6A3D0}">
      <dgm:prSet phldrT="[文字]"/>
      <dgm:spPr>
        <a:solidFill>
          <a:srgbClr val="FFFFCC"/>
        </a:solidFill>
      </dgm:spPr>
      <dgm:t>
        <a:bodyPr/>
        <a:lstStyle/>
        <a:p>
          <a:r>
            <a:rPr lang="zh-TW" altLang="en-US" b="1" dirty="0"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壯遊探索</a:t>
          </a:r>
        </a:p>
      </dgm:t>
    </dgm:pt>
    <dgm:pt modelId="{48EE94B7-790C-4E2E-B8BE-FC397C0E0C04}" type="parTrans" cxnId="{7E115DB3-0F50-4869-B032-17C9FDD9AAC0}">
      <dgm:prSet/>
      <dgm:spPr/>
      <dgm:t>
        <a:bodyPr/>
        <a:lstStyle/>
        <a:p>
          <a:endParaRPr lang="zh-TW" altLang="en-US"/>
        </a:p>
      </dgm:t>
    </dgm:pt>
    <dgm:pt modelId="{FEE68B99-1566-42C3-853D-EBF60E8E154C}" type="sibTrans" cxnId="{7E115DB3-0F50-4869-B032-17C9FDD9AAC0}">
      <dgm:prSet/>
      <dgm:spPr/>
      <dgm:t>
        <a:bodyPr/>
        <a:lstStyle/>
        <a:p>
          <a:endParaRPr lang="zh-TW" altLang="en-US"/>
        </a:p>
      </dgm:t>
    </dgm:pt>
    <dgm:pt modelId="{592FD0C1-8A95-4222-B038-226FBDB883BE}">
      <dgm:prSet phldrT="[文字]"/>
      <dgm:spPr>
        <a:solidFill>
          <a:srgbClr val="CCFFCC"/>
        </a:solidFill>
      </dgm:spPr>
      <dgm:t>
        <a:bodyPr/>
        <a:lstStyle/>
        <a:p>
          <a:r>
            <a: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志願服務</a:t>
          </a:r>
        </a:p>
      </dgm:t>
    </dgm:pt>
    <dgm:pt modelId="{8BAF2ED6-ECEC-43F6-AF5E-36CD5AEDB71B}" type="parTrans" cxnId="{C1F05AF8-5508-47E8-A4E3-AD8E2DB3CA99}">
      <dgm:prSet/>
      <dgm:spPr/>
      <dgm:t>
        <a:bodyPr/>
        <a:lstStyle/>
        <a:p>
          <a:endParaRPr lang="zh-TW" altLang="en-US"/>
        </a:p>
      </dgm:t>
    </dgm:pt>
    <dgm:pt modelId="{FCEBB47F-139A-4E9F-9DC1-1D70EBDEAEF8}" type="sibTrans" cxnId="{C1F05AF8-5508-47E8-A4E3-AD8E2DB3CA99}">
      <dgm:prSet/>
      <dgm:spPr/>
      <dgm:t>
        <a:bodyPr/>
        <a:lstStyle/>
        <a:p>
          <a:endParaRPr lang="zh-TW" altLang="en-US"/>
        </a:p>
      </dgm:t>
    </dgm:pt>
    <dgm:pt modelId="{7172D672-CCA5-49FF-A768-954D98240F46}">
      <dgm:prSet phldrT="[文字]"/>
      <dgm:spPr>
        <a:solidFill>
          <a:srgbClr val="99CCFF"/>
        </a:solidFill>
      </dgm:spPr>
      <dgm:t>
        <a:bodyPr/>
        <a:lstStyle/>
        <a:p>
          <a:r>
            <a: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達人見習</a:t>
          </a:r>
        </a:p>
      </dgm:t>
    </dgm:pt>
    <dgm:pt modelId="{3813127A-E028-4879-8366-396F340DD9B9}" type="parTrans" cxnId="{C6ED234C-6EE5-4594-AB2D-A1510050D448}">
      <dgm:prSet/>
      <dgm:spPr/>
      <dgm:t>
        <a:bodyPr/>
        <a:lstStyle/>
        <a:p>
          <a:endParaRPr lang="zh-TW" altLang="en-US"/>
        </a:p>
      </dgm:t>
    </dgm:pt>
    <dgm:pt modelId="{039D3E2E-2A99-472D-B0E9-4E38A2A25076}" type="sibTrans" cxnId="{C6ED234C-6EE5-4594-AB2D-A1510050D448}">
      <dgm:prSet/>
      <dgm:spPr/>
      <dgm:t>
        <a:bodyPr/>
        <a:lstStyle/>
        <a:p>
          <a:endParaRPr lang="zh-TW" altLang="en-US"/>
        </a:p>
      </dgm:t>
    </dgm:pt>
    <dgm:pt modelId="{55ED2157-5BF8-486A-8540-286651DEBABA}">
      <dgm:prSet phldrT="[文字]"/>
      <dgm:spPr>
        <a:solidFill>
          <a:srgbClr val="FFCCCC"/>
        </a:solidFill>
      </dgm:spPr>
      <dgm:t>
        <a:bodyPr/>
        <a:lstStyle/>
        <a:p>
          <a:r>
            <a: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創業見習</a:t>
          </a:r>
        </a:p>
      </dgm:t>
    </dgm:pt>
    <dgm:pt modelId="{01342CB6-E659-4674-901A-386709801D6D}" type="parTrans" cxnId="{5CA3FDEA-C0A9-4D8E-B015-75F51A398CAD}">
      <dgm:prSet/>
      <dgm:spPr/>
      <dgm:t>
        <a:bodyPr/>
        <a:lstStyle/>
        <a:p>
          <a:endParaRPr lang="zh-TW" altLang="en-US"/>
        </a:p>
      </dgm:t>
    </dgm:pt>
    <dgm:pt modelId="{B5DC5490-9818-477A-BC52-257F840085EE}" type="sibTrans" cxnId="{5CA3FDEA-C0A9-4D8E-B015-75F51A398CAD}">
      <dgm:prSet/>
      <dgm:spPr/>
      <dgm:t>
        <a:bodyPr/>
        <a:lstStyle/>
        <a:p>
          <a:endParaRPr lang="zh-TW" altLang="en-US"/>
        </a:p>
      </dgm:t>
    </dgm:pt>
    <dgm:pt modelId="{EF643BB8-BDC3-45AA-92D9-00E6284DD95E}">
      <dgm:prSet phldrT="[文字]"/>
      <dgm:spPr>
        <a:solidFill>
          <a:srgbClr val="CCCCFF"/>
        </a:solidFill>
      </dgm:spPr>
      <dgm:t>
        <a:bodyPr/>
        <a:lstStyle/>
        <a:p>
          <a:r>
            <a: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gm:t>
    </dgm:pt>
    <dgm:pt modelId="{C840340A-538C-4501-9096-7150B31F77F2}" type="parTrans" cxnId="{0D175D3A-ADBF-4BA3-9481-3B648F74937C}">
      <dgm:prSet/>
      <dgm:spPr/>
      <dgm:t>
        <a:bodyPr/>
        <a:lstStyle/>
        <a:p>
          <a:endParaRPr lang="zh-TW" altLang="en-US"/>
        </a:p>
      </dgm:t>
    </dgm:pt>
    <dgm:pt modelId="{321F32DC-47F0-4A54-B072-B16333D83A53}" type="sibTrans" cxnId="{0D175D3A-ADBF-4BA3-9481-3B648F74937C}">
      <dgm:prSet/>
      <dgm:spPr/>
      <dgm:t>
        <a:bodyPr/>
        <a:lstStyle/>
        <a:p>
          <a:endParaRPr lang="zh-TW" altLang="en-US"/>
        </a:p>
      </dgm:t>
    </dgm:pt>
    <dgm:pt modelId="{098B4D41-5178-4244-BFC8-4D068CA27CD3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社區見習</a:t>
          </a:r>
        </a:p>
      </dgm:t>
    </dgm:pt>
    <dgm:pt modelId="{9E1D5BFD-298E-4E74-AB0F-FAD6D72450D6}" type="parTrans" cxnId="{38603ED1-5FDE-4D3B-9B0D-386469A38135}">
      <dgm:prSet/>
      <dgm:spPr/>
      <dgm:t>
        <a:bodyPr/>
        <a:lstStyle/>
        <a:p>
          <a:endParaRPr lang="zh-TW" altLang="en-US"/>
        </a:p>
      </dgm:t>
    </dgm:pt>
    <dgm:pt modelId="{2C5D8DC7-6436-42F4-8802-377753CFD137}" type="sibTrans" cxnId="{38603ED1-5FDE-4D3B-9B0D-386469A38135}">
      <dgm:prSet/>
      <dgm:spPr/>
      <dgm:t>
        <a:bodyPr/>
        <a:lstStyle/>
        <a:p>
          <a:endParaRPr lang="zh-TW" altLang="en-US"/>
        </a:p>
      </dgm:t>
    </dgm:pt>
    <dgm:pt modelId="{89D454DE-A80D-4F66-9621-E3C6E98A6958}" type="pres">
      <dgm:prSet presAssocID="{BA762D2F-6C0A-47FA-8CB3-23B0C6B4FD64}" presName="diagram" presStyleCnt="0">
        <dgm:presLayoutVars>
          <dgm:dir/>
          <dgm:resizeHandles val="exact"/>
        </dgm:presLayoutVars>
      </dgm:prSet>
      <dgm:spPr/>
    </dgm:pt>
    <dgm:pt modelId="{D0826A6C-AC27-480B-8B0E-1609C8539D6A}" type="pres">
      <dgm:prSet presAssocID="{3CAB6518-EA9C-4582-9FD8-34B22BF6A3D0}" presName="node" presStyleLbl="node1" presStyleIdx="0" presStyleCnt="6" custLinFactY="7414" custLinFactNeighborX="6134" custLinFactNeighborY="100000">
        <dgm:presLayoutVars>
          <dgm:bulletEnabled val="1"/>
        </dgm:presLayoutVars>
      </dgm:prSet>
      <dgm:spPr/>
    </dgm:pt>
    <dgm:pt modelId="{93A566ED-FEC7-4927-B548-52D09C96AD39}" type="pres">
      <dgm:prSet presAssocID="{FEE68B99-1566-42C3-853D-EBF60E8E154C}" presName="sibTrans" presStyleCnt="0"/>
      <dgm:spPr/>
    </dgm:pt>
    <dgm:pt modelId="{41B916C8-4CC1-4B6F-9C34-2D3000001799}" type="pres">
      <dgm:prSet presAssocID="{592FD0C1-8A95-4222-B038-226FBDB883BE}" presName="node" presStyleLbl="node1" presStyleIdx="1" presStyleCnt="6" custLinFactX="-4807" custLinFactNeighborX="-100000" custLinFactNeighborY="-26720">
        <dgm:presLayoutVars>
          <dgm:bulletEnabled val="1"/>
        </dgm:presLayoutVars>
      </dgm:prSet>
      <dgm:spPr/>
    </dgm:pt>
    <dgm:pt modelId="{98C983B8-5193-4532-81FA-CCE3941F32B1}" type="pres">
      <dgm:prSet presAssocID="{FCEBB47F-139A-4E9F-9DC1-1D70EBDEAEF8}" presName="sibTrans" presStyleCnt="0"/>
      <dgm:spPr/>
    </dgm:pt>
    <dgm:pt modelId="{541EDA5B-1694-47C1-8C9F-02198353A0D0}" type="pres">
      <dgm:prSet presAssocID="{7172D672-CCA5-49FF-A768-954D98240F46}" presName="node" presStyleLbl="node1" presStyleIdx="2" presStyleCnt="6" custLinFactX="-4276" custLinFactNeighborX="-100000" custLinFactNeighborY="-5926">
        <dgm:presLayoutVars>
          <dgm:bulletEnabled val="1"/>
        </dgm:presLayoutVars>
      </dgm:prSet>
      <dgm:spPr/>
    </dgm:pt>
    <dgm:pt modelId="{AB2E177B-31CF-4F6A-A452-1E6E01C2DE5B}" type="pres">
      <dgm:prSet presAssocID="{039D3E2E-2A99-472D-B0E9-4E38A2A25076}" presName="sibTrans" presStyleCnt="0"/>
      <dgm:spPr/>
    </dgm:pt>
    <dgm:pt modelId="{08A7396E-A2FD-4E5F-A728-FCA96F378FE8}" type="pres">
      <dgm:prSet presAssocID="{55ED2157-5BF8-486A-8540-286651DEBABA}" presName="node" presStyleLbl="node1" presStyleIdx="3" presStyleCnt="6" custLinFactX="9746" custLinFactNeighborX="100000" custLinFactNeighborY="-6341">
        <dgm:presLayoutVars>
          <dgm:bulletEnabled val="1"/>
        </dgm:presLayoutVars>
      </dgm:prSet>
      <dgm:spPr/>
    </dgm:pt>
    <dgm:pt modelId="{54001CD3-82BB-4D0F-ADAB-228251298B8C}" type="pres">
      <dgm:prSet presAssocID="{B5DC5490-9818-477A-BC52-257F840085EE}" presName="sibTrans" presStyleCnt="0"/>
      <dgm:spPr/>
    </dgm:pt>
    <dgm:pt modelId="{4183A31D-A67F-4B8F-AB60-10203D5944FD}" type="pres">
      <dgm:prSet presAssocID="{EF643BB8-BDC3-45AA-92D9-00E6284DD95E}" presName="node" presStyleLbl="node1" presStyleIdx="4" presStyleCnt="6" custScaleX="95117" custLinFactX="10914" custLinFactNeighborX="100000" custLinFactNeighborY="-8067">
        <dgm:presLayoutVars>
          <dgm:bulletEnabled val="1"/>
        </dgm:presLayoutVars>
      </dgm:prSet>
      <dgm:spPr/>
    </dgm:pt>
    <dgm:pt modelId="{7BCD4491-5528-4C57-8104-2B1CBDBC98B8}" type="pres">
      <dgm:prSet presAssocID="{321F32DC-47F0-4A54-B072-B16333D83A53}" presName="sibTrans" presStyleCnt="0"/>
      <dgm:spPr/>
    </dgm:pt>
    <dgm:pt modelId="{1D1AF0D6-CF0E-42AC-8B18-E3838BADE113}" type="pres">
      <dgm:prSet presAssocID="{098B4D41-5178-4244-BFC8-4D068CA27CD3}" presName="node" presStyleLbl="node1" presStyleIdx="5" presStyleCnt="6" custScaleX="96303" custLinFactY="-17835" custLinFactNeighborX="9703" custLinFactNeighborY="-100000">
        <dgm:presLayoutVars>
          <dgm:bulletEnabled val="1"/>
        </dgm:presLayoutVars>
      </dgm:prSet>
      <dgm:spPr/>
    </dgm:pt>
  </dgm:ptLst>
  <dgm:cxnLst>
    <dgm:cxn modelId="{0D175D3A-ADBF-4BA3-9481-3B648F74937C}" srcId="{BA762D2F-6C0A-47FA-8CB3-23B0C6B4FD64}" destId="{EF643BB8-BDC3-45AA-92D9-00E6284DD95E}" srcOrd="4" destOrd="0" parTransId="{C840340A-538C-4501-9096-7150B31F77F2}" sibTransId="{321F32DC-47F0-4A54-B072-B16333D83A53}"/>
    <dgm:cxn modelId="{D02CBD6B-FF14-4328-949D-A136008E39A9}" type="presOf" srcId="{3CAB6518-EA9C-4582-9FD8-34B22BF6A3D0}" destId="{D0826A6C-AC27-480B-8B0E-1609C8539D6A}" srcOrd="0" destOrd="0" presId="urn:microsoft.com/office/officeart/2005/8/layout/default"/>
    <dgm:cxn modelId="{C6ED234C-6EE5-4594-AB2D-A1510050D448}" srcId="{BA762D2F-6C0A-47FA-8CB3-23B0C6B4FD64}" destId="{7172D672-CCA5-49FF-A768-954D98240F46}" srcOrd="2" destOrd="0" parTransId="{3813127A-E028-4879-8366-396F340DD9B9}" sibTransId="{039D3E2E-2A99-472D-B0E9-4E38A2A25076}"/>
    <dgm:cxn modelId="{10B5C46C-39CD-4F3E-B9B8-C811BC6F9B06}" type="presOf" srcId="{EF643BB8-BDC3-45AA-92D9-00E6284DD95E}" destId="{4183A31D-A67F-4B8F-AB60-10203D5944FD}" srcOrd="0" destOrd="0" presId="urn:microsoft.com/office/officeart/2005/8/layout/default"/>
    <dgm:cxn modelId="{04081959-09FB-4B57-A314-3CCDF18AC253}" type="presOf" srcId="{7172D672-CCA5-49FF-A768-954D98240F46}" destId="{541EDA5B-1694-47C1-8C9F-02198353A0D0}" srcOrd="0" destOrd="0" presId="urn:microsoft.com/office/officeart/2005/8/layout/default"/>
    <dgm:cxn modelId="{54555E96-97F2-4A33-818D-86EE4365BD72}" type="presOf" srcId="{592FD0C1-8A95-4222-B038-226FBDB883BE}" destId="{41B916C8-4CC1-4B6F-9C34-2D3000001799}" srcOrd="0" destOrd="0" presId="urn:microsoft.com/office/officeart/2005/8/layout/default"/>
    <dgm:cxn modelId="{7E115DB3-0F50-4869-B032-17C9FDD9AAC0}" srcId="{BA762D2F-6C0A-47FA-8CB3-23B0C6B4FD64}" destId="{3CAB6518-EA9C-4582-9FD8-34B22BF6A3D0}" srcOrd="0" destOrd="0" parTransId="{48EE94B7-790C-4E2E-B8BE-FC397C0E0C04}" sibTransId="{FEE68B99-1566-42C3-853D-EBF60E8E154C}"/>
    <dgm:cxn modelId="{DB2603BD-2828-4DDE-86EE-08EF848320D1}" type="presOf" srcId="{098B4D41-5178-4244-BFC8-4D068CA27CD3}" destId="{1D1AF0D6-CF0E-42AC-8B18-E3838BADE113}" srcOrd="0" destOrd="0" presId="urn:microsoft.com/office/officeart/2005/8/layout/default"/>
    <dgm:cxn modelId="{38603ED1-5FDE-4D3B-9B0D-386469A38135}" srcId="{BA762D2F-6C0A-47FA-8CB3-23B0C6B4FD64}" destId="{098B4D41-5178-4244-BFC8-4D068CA27CD3}" srcOrd="5" destOrd="0" parTransId="{9E1D5BFD-298E-4E74-AB0F-FAD6D72450D6}" sibTransId="{2C5D8DC7-6436-42F4-8802-377753CFD137}"/>
    <dgm:cxn modelId="{19D66CD1-76C3-47E8-BB12-5D7AB848F91E}" type="presOf" srcId="{55ED2157-5BF8-486A-8540-286651DEBABA}" destId="{08A7396E-A2FD-4E5F-A728-FCA96F378FE8}" srcOrd="0" destOrd="0" presId="urn:microsoft.com/office/officeart/2005/8/layout/default"/>
    <dgm:cxn modelId="{5CA3FDEA-C0A9-4D8E-B015-75F51A398CAD}" srcId="{BA762D2F-6C0A-47FA-8CB3-23B0C6B4FD64}" destId="{55ED2157-5BF8-486A-8540-286651DEBABA}" srcOrd="3" destOrd="0" parTransId="{01342CB6-E659-4674-901A-386709801D6D}" sibTransId="{B5DC5490-9818-477A-BC52-257F840085EE}"/>
    <dgm:cxn modelId="{A22B90EC-16C3-4CE1-911B-AF90934E00CA}" type="presOf" srcId="{BA762D2F-6C0A-47FA-8CB3-23B0C6B4FD64}" destId="{89D454DE-A80D-4F66-9621-E3C6E98A6958}" srcOrd="0" destOrd="0" presId="urn:microsoft.com/office/officeart/2005/8/layout/default"/>
    <dgm:cxn modelId="{C1F05AF8-5508-47E8-A4E3-AD8E2DB3CA99}" srcId="{BA762D2F-6C0A-47FA-8CB3-23B0C6B4FD64}" destId="{592FD0C1-8A95-4222-B038-226FBDB883BE}" srcOrd="1" destOrd="0" parTransId="{8BAF2ED6-ECEC-43F6-AF5E-36CD5AEDB71B}" sibTransId="{FCEBB47F-139A-4E9F-9DC1-1D70EBDEAEF8}"/>
    <dgm:cxn modelId="{D001965B-D3DD-4FBA-95CC-40A766CD9BBD}" type="presParOf" srcId="{89D454DE-A80D-4F66-9621-E3C6E98A6958}" destId="{D0826A6C-AC27-480B-8B0E-1609C8539D6A}" srcOrd="0" destOrd="0" presId="urn:microsoft.com/office/officeart/2005/8/layout/default"/>
    <dgm:cxn modelId="{FED263FC-73B3-4CF5-80B1-CA5766839193}" type="presParOf" srcId="{89D454DE-A80D-4F66-9621-E3C6E98A6958}" destId="{93A566ED-FEC7-4927-B548-52D09C96AD39}" srcOrd="1" destOrd="0" presId="urn:microsoft.com/office/officeart/2005/8/layout/default"/>
    <dgm:cxn modelId="{159F447E-C318-4464-9150-31FFA5240093}" type="presParOf" srcId="{89D454DE-A80D-4F66-9621-E3C6E98A6958}" destId="{41B916C8-4CC1-4B6F-9C34-2D3000001799}" srcOrd="2" destOrd="0" presId="urn:microsoft.com/office/officeart/2005/8/layout/default"/>
    <dgm:cxn modelId="{75F0E400-9A1C-4BD2-8F1A-41F4352097B2}" type="presParOf" srcId="{89D454DE-A80D-4F66-9621-E3C6E98A6958}" destId="{98C983B8-5193-4532-81FA-CCE3941F32B1}" srcOrd="3" destOrd="0" presId="urn:microsoft.com/office/officeart/2005/8/layout/default"/>
    <dgm:cxn modelId="{42B84AF3-1F04-4687-BFB0-D2E2B8B01CF7}" type="presParOf" srcId="{89D454DE-A80D-4F66-9621-E3C6E98A6958}" destId="{541EDA5B-1694-47C1-8C9F-02198353A0D0}" srcOrd="4" destOrd="0" presId="urn:microsoft.com/office/officeart/2005/8/layout/default"/>
    <dgm:cxn modelId="{07804F94-DDBB-488D-9237-89ED29D71BB0}" type="presParOf" srcId="{89D454DE-A80D-4F66-9621-E3C6E98A6958}" destId="{AB2E177B-31CF-4F6A-A452-1E6E01C2DE5B}" srcOrd="5" destOrd="0" presId="urn:microsoft.com/office/officeart/2005/8/layout/default"/>
    <dgm:cxn modelId="{08AD9B59-B2D0-49C0-BEB8-31302D22470F}" type="presParOf" srcId="{89D454DE-A80D-4F66-9621-E3C6E98A6958}" destId="{08A7396E-A2FD-4E5F-A728-FCA96F378FE8}" srcOrd="6" destOrd="0" presId="urn:microsoft.com/office/officeart/2005/8/layout/default"/>
    <dgm:cxn modelId="{56FAAD17-0786-44A5-A101-156502C9E2E3}" type="presParOf" srcId="{89D454DE-A80D-4F66-9621-E3C6E98A6958}" destId="{54001CD3-82BB-4D0F-ADAB-228251298B8C}" srcOrd="7" destOrd="0" presId="urn:microsoft.com/office/officeart/2005/8/layout/default"/>
    <dgm:cxn modelId="{3DC629D6-D410-43DA-AD5D-4C24A7888F4C}" type="presParOf" srcId="{89D454DE-A80D-4F66-9621-E3C6E98A6958}" destId="{4183A31D-A67F-4B8F-AB60-10203D5944FD}" srcOrd="8" destOrd="0" presId="urn:microsoft.com/office/officeart/2005/8/layout/default"/>
    <dgm:cxn modelId="{C7A771D9-5F69-4499-B344-0FC01418F651}" type="presParOf" srcId="{89D454DE-A80D-4F66-9621-E3C6E98A6958}" destId="{7BCD4491-5528-4C57-8104-2B1CBDBC98B8}" srcOrd="9" destOrd="0" presId="urn:microsoft.com/office/officeart/2005/8/layout/default"/>
    <dgm:cxn modelId="{AD496C6D-429F-48EB-BF9A-6556BBD04B5E}" type="presParOf" srcId="{89D454DE-A80D-4F66-9621-E3C6E98A6958}" destId="{1D1AF0D6-CF0E-42AC-8B18-E3838BADE11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ECB02E-2FD1-4087-A7EE-0F9C169DB8E0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4A1247B-63D7-4AD8-9FA2-9A35064BB096}">
      <dgm:prSet phldrT="[文字]" custT="1"/>
      <dgm:spPr>
        <a:solidFill>
          <a:srgbClr val="92D050"/>
        </a:solidFill>
        <a:effectLst>
          <a:outerShdw blurRad="50800" dist="50800" dir="5400000" algn="ctr" rotWithShape="0">
            <a:schemeClr val="accent1">
              <a:lumMod val="20000"/>
              <a:lumOff val="80000"/>
            </a:schemeClr>
          </a:outerShdw>
        </a:effectLst>
      </dgm:spPr>
      <dgm:t>
        <a:bodyPr/>
        <a:lstStyle/>
        <a:p>
          <a:r>
            <a:rPr lang="zh-TW" altLang="en-US" sz="1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申請資格</a:t>
          </a:r>
          <a:endParaRPr lang="zh-TW" altLang="en-US" sz="19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7EB587-740E-44E9-9BF3-B3D34408F91B}" type="parTrans" cxnId="{F84C0240-D4C4-45B1-896F-EF264EF011BC}">
      <dgm:prSet/>
      <dgm:spPr/>
      <dgm:t>
        <a:bodyPr/>
        <a:lstStyle/>
        <a:p>
          <a:endParaRPr lang="zh-TW" altLang="en-US"/>
        </a:p>
      </dgm:t>
    </dgm:pt>
    <dgm:pt modelId="{2E156AD2-BF73-42A7-8173-03A79658B004}" type="sibTrans" cxnId="{F84C0240-D4C4-45B1-896F-EF264EF011BC}">
      <dgm:prSet/>
      <dgm:spPr/>
      <dgm:t>
        <a:bodyPr/>
        <a:lstStyle/>
        <a:p>
          <a:endParaRPr lang="zh-TW" altLang="en-US"/>
        </a:p>
      </dgm:t>
    </dgm:pt>
    <dgm:pt modelId="{DB48A3F0-F15E-4A86-A096-B9A8E958EAD3}">
      <dgm:prSet phldrT="[文字]" custT="1"/>
      <dgm:spPr>
        <a:solidFill>
          <a:srgbClr val="CCFF99">
            <a:alpha val="90000"/>
          </a:srgbClr>
        </a:solidFill>
      </dgm:spPr>
      <dgm:t>
        <a:bodyPr/>
        <a:lstStyle/>
        <a:p>
          <a:pPr algn="just">
            <a:lnSpc>
              <a:spcPts val="2800"/>
            </a:lnSpc>
          </a:pPr>
          <a:r>
            <a: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當年度高級中等學校應屆畢業生</a:t>
          </a:r>
          <a:endParaRPr lang="zh-TW" altLang="en-US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5A02DF-011F-4365-836C-8A7541E67539}" type="parTrans" cxnId="{C3B45DFC-8299-45DD-BA4C-AD80C5A82729}">
      <dgm:prSet/>
      <dgm:spPr/>
      <dgm:t>
        <a:bodyPr/>
        <a:lstStyle/>
        <a:p>
          <a:endParaRPr lang="zh-TW" altLang="en-US"/>
        </a:p>
      </dgm:t>
    </dgm:pt>
    <dgm:pt modelId="{6CF3C4A2-DBC7-4FFE-82FD-C7CE51C6F7AD}" type="sibTrans" cxnId="{C3B45DFC-8299-45DD-BA4C-AD80C5A82729}">
      <dgm:prSet/>
      <dgm:spPr/>
      <dgm:t>
        <a:bodyPr/>
        <a:lstStyle/>
        <a:p>
          <a:endParaRPr lang="zh-TW" altLang="en-US"/>
        </a:p>
      </dgm:t>
    </dgm:pt>
    <dgm:pt modelId="{14BD94CF-5B9E-4A26-B126-DD5337BDAB45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1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申請方式</a:t>
          </a:r>
          <a:endParaRPr lang="zh-TW" altLang="en-US" sz="19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1BDEBE-EEFD-41FB-8621-37205F1D5347}" type="parTrans" cxnId="{00705049-B865-49C6-A481-F161F491494A}">
      <dgm:prSet/>
      <dgm:spPr/>
      <dgm:t>
        <a:bodyPr/>
        <a:lstStyle/>
        <a:p>
          <a:endParaRPr lang="zh-TW" altLang="en-US"/>
        </a:p>
      </dgm:t>
    </dgm:pt>
    <dgm:pt modelId="{760C1486-2DDC-43DF-8CB7-69ED4F33EC60}" type="sibTrans" cxnId="{00705049-B865-49C6-A481-F161F491494A}">
      <dgm:prSet/>
      <dgm:spPr/>
      <dgm:t>
        <a:bodyPr/>
        <a:lstStyle/>
        <a:p>
          <a:endParaRPr lang="zh-TW" altLang="en-US"/>
        </a:p>
      </dgm:t>
    </dgm:pt>
    <dgm:pt modelId="{F0879073-4AC1-4211-B53B-796B9B220E19}">
      <dgm:prSet phldrT="[文字]" custT="1"/>
      <dgm:spPr/>
      <dgm:t>
        <a:bodyPr/>
        <a:lstStyle/>
        <a:p>
          <a:pPr algn="just"/>
          <a:r>
            <a: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備妥申請資料並上傳至「青年教育與就業儲蓄帳戶方案」填報系統</a:t>
          </a:r>
          <a:endParaRPr lang="zh-TW" altLang="en-US" sz="19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C4F5CC-2E9B-44EB-939C-E851747D7263}" type="parTrans" cxnId="{C72AF75E-DA61-4612-986C-6D310E90055F}">
      <dgm:prSet/>
      <dgm:spPr/>
      <dgm:t>
        <a:bodyPr/>
        <a:lstStyle/>
        <a:p>
          <a:endParaRPr lang="zh-TW" altLang="en-US"/>
        </a:p>
      </dgm:t>
    </dgm:pt>
    <dgm:pt modelId="{B5301378-8DEA-45B1-91F2-03973CB4A7FA}" type="sibTrans" cxnId="{C72AF75E-DA61-4612-986C-6D310E90055F}">
      <dgm:prSet/>
      <dgm:spPr/>
      <dgm:t>
        <a:bodyPr/>
        <a:lstStyle/>
        <a:p>
          <a:endParaRPr lang="zh-TW" altLang="en-US"/>
        </a:p>
      </dgm:t>
    </dgm:pt>
    <dgm:pt modelId="{D53811E4-E30F-4F86-A96E-2C16DE31FB85}">
      <dgm:prSet phldrT="[文字]" custT="1"/>
      <dgm:spPr>
        <a:solidFill>
          <a:srgbClr val="CCCCFF"/>
        </a:solidFill>
      </dgm:spPr>
      <dgm:t>
        <a:bodyPr/>
        <a:lstStyle/>
        <a:p>
          <a:r>
            <a:rPr lang="zh-TW" altLang="en-US" sz="1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申請資料</a:t>
          </a:r>
          <a:endParaRPr lang="zh-TW" altLang="en-US" sz="19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BD74A-F26A-42C5-B9F7-A58714C29A17}" type="parTrans" cxnId="{075E4DEC-4605-4F34-9791-1930A975A911}">
      <dgm:prSet/>
      <dgm:spPr/>
      <dgm:t>
        <a:bodyPr/>
        <a:lstStyle/>
        <a:p>
          <a:endParaRPr lang="zh-TW" altLang="en-US"/>
        </a:p>
      </dgm:t>
    </dgm:pt>
    <dgm:pt modelId="{F6AA0B0B-3138-4FD1-95A1-F56A467E4E80}" type="sibTrans" cxnId="{075E4DEC-4605-4F34-9791-1930A975A911}">
      <dgm:prSet/>
      <dgm:spPr/>
      <dgm:t>
        <a:bodyPr/>
        <a:lstStyle/>
        <a:p>
          <a:endParaRPr lang="zh-TW" altLang="en-US"/>
        </a:p>
      </dgm:t>
    </dgm:pt>
    <dgm:pt modelId="{F9CF4137-865A-4D9C-A222-D80C6CBAED3D}">
      <dgm:prSet custT="1"/>
      <dgm:spPr>
        <a:solidFill>
          <a:srgbClr val="CCECFF">
            <a:alpha val="90000"/>
          </a:srgbClr>
        </a:solidFill>
      </dgm:spPr>
      <dgm:t>
        <a:bodyPr/>
        <a:lstStyle/>
        <a:p>
          <a:pPr algn="just">
            <a:lnSpc>
              <a:spcPts val="2800"/>
            </a:lnSpc>
          </a:pPr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申請書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含基本資料表、自傳、學習及國際體驗探索規劃</a:t>
          </a:r>
          <a:r>
            <a: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想參與的體驗學習類型、體驗學習企劃內容）</a:t>
          </a:r>
          <a:endParaRPr lang="zh-TW" altLang="en-US" sz="1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7E3451-E38D-4E6B-9B97-AFC917C95209}" type="parTrans" cxnId="{4E5C141B-C846-4AFF-8E94-4D93CDD3742F}">
      <dgm:prSet/>
      <dgm:spPr/>
      <dgm:t>
        <a:bodyPr/>
        <a:lstStyle/>
        <a:p>
          <a:endParaRPr lang="zh-TW" altLang="en-US"/>
        </a:p>
      </dgm:t>
    </dgm:pt>
    <dgm:pt modelId="{C19AF649-C482-4F2C-8923-B08BFA2C3686}" type="sibTrans" cxnId="{4E5C141B-C846-4AFF-8E94-4D93CDD3742F}">
      <dgm:prSet/>
      <dgm:spPr/>
      <dgm:t>
        <a:bodyPr/>
        <a:lstStyle/>
        <a:p>
          <a:endParaRPr lang="zh-TW" altLang="en-US"/>
        </a:p>
      </dgm:t>
    </dgm:pt>
    <dgm:pt modelId="{85A45B74-6628-41ED-A47E-7EF653CEA838}">
      <dgm:prSet phldrT="[文字]" custT="1"/>
      <dgm:spPr>
        <a:solidFill>
          <a:srgbClr val="CCFF99">
            <a:alpha val="90000"/>
          </a:srgbClr>
        </a:solidFill>
      </dgm:spPr>
      <dgm:t>
        <a:bodyPr/>
        <a:lstStyle/>
        <a:p>
          <a:pPr algn="just">
            <a:lnSpc>
              <a:spcPts val="2800"/>
            </a:lnSpc>
          </a:pPr>
          <a:r>
            <a:rPr lang="zh-TW" altLang="en-US" sz="19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不包含</a:t>
          </a:r>
          <a:r>
            <a:rPr lang="zh-TW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：參與產學攜手合作計畫、雙軌訓練旗艦計畫、產學訓合作訓練者</a:t>
          </a:r>
        </a:p>
      </dgm:t>
    </dgm:pt>
    <dgm:pt modelId="{F6EC1B9F-89BB-41F5-B837-B646EB12537A}" type="parTrans" cxnId="{4AA9BBC8-B9A7-46A2-BF3A-4C94946406F8}">
      <dgm:prSet/>
      <dgm:spPr/>
      <dgm:t>
        <a:bodyPr/>
        <a:lstStyle/>
        <a:p>
          <a:endParaRPr lang="zh-TW" altLang="en-US"/>
        </a:p>
      </dgm:t>
    </dgm:pt>
    <dgm:pt modelId="{7A29B2F4-7B93-4A9D-A8B8-69FBD3C0F20C}" type="sibTrans" cxnId="{4AA9BBC8-B9A7-46A2-BF3A-4C94946406F8}">
      <dgm:prSet/>
      <dgm:spPr/>
      <dgm:t>
        <a:bodyPr/>
        <a:lstStyle/>
        <a:p>
          <a:endParaRPr lang="zh-TW" altLang="en-US"/>
        </a:p>
      </dgm:t>
    </dgm:pt>
    <dgm:pt modelId="{FF3B7E58-6C7D-415C-B5E7-44089859CF2C}">
      <dgm:prSet custT="1"/>
      <dgm:spPr>
        <a:solidFill>
          <a:srgbClr val="CCECFF">
            <a:alpha val="90000"/>
          </a:srgbClr>
        </a:solidFill>
      </dgm:spPr>
      <dgm:t>
        <a:bodyPr/>
        <a:lstStyle/>
        <a:p>
          <a:pPr algn="just">
            <a:lnSpc>
              <a:spcPts val="2800"/>
            </a:lnSpc>
          </a:pPr>
          <a:r>
            <a: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簽署共同注意事項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學生及法定代理人簽名繳回學校</a:t>
          </a:r>
          <a:endParaRPr lang="zh-TW" altLang="en-US" sz="1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CF1A87-92C4-4FF1-A763-7310BB16C7BC}" type="parTrans" cxnId="{AA3CDEAD-0CB7-4BDD-A35C-60BBF5D996FD}">
      <dgm:prSet/>
      <dgm:spPr/>
      <dgm:t>
        <a:bodyPr/>
        <a:lstStyle/>
        <a:p>
          <a:endParaRPr lang="zh-TW" altLang="en-US"/>
        </a:p>
      </dgm:t>
    </dgm:pt>
    <dgm:pt modelId="{3F0A6555-6D98-4D54-9B1B-F36D0FB2E6F8}" type="sibTrans" cxnId="{AA3CDEAD-0CB7-4BDD-A35C-60BBF5D996FD}">
      <dgm:prSet/>
      <dgm:spPr/>
      <dgm:t>
        <a:bodyPr/>
        <a:lstStyle/>
        <a:p>
          <a:endParaRPr lang="zh-TW" altLang="en-US"/>
        </a:p>
      </dgm:t>
    </dgm:pt>
    <dgm:pt modelId="{AC103BF4-AB30-4053-9891-7508C40B5A5B}" type="pres">
      <dgm:prSet presAssocID="{CEECB02E-2FD1-4087-A7EE-0F9C169DB8E0}" presName="Name0" presStyleCnt="0">
        <dgm:presLayoutVars>
          <dgm:dir/>
          <dgm:animLvl val="lvl"/>
          <dgm:resizeHandles val="exact"/>
        </dgm:presLayoutVars>
      </dgm:prSet>
      <dgm:spPr/>
    </dgm:pt>
    <dgm:pt modelId="{DC46FF18-1027-4E63-91FF-EA639238FB10}" type="pres">
      <dgm:prSet presAssocID="{84A1247B-63D7-4AD8-9FA2-9A35064BB096}" presName="composite" presStyleCnt="0"/>
      <dgm:spPr/>
    </dgm:pt>
    <dgm:pt modelId="{EAB9AD4C-97D2-4482-AAA3-58A35639E898}" type="pres">
      <dgm:prSet presAssocID="{84A1247B-63D7-4AD8-9FA2-9A35064BB09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E6DBDD4-9294-4381-B4CA-0F641A76B740}" type="pres">
      <dgm:prSet presAssocID="{84A1247B-63D7-4AD8-9FA2-9A35064BB096}" presName="desTx" presStyleLbl="alignAccFollowNode1" presStyleIdx="0" presStyleCnt="3">
        <dgm:presLayoutVars>
          <dgm:bulletEnabled val="1"/>
        </dgm:presLayoutVars>
      </dgm:prSet>
      <dgm:spPr/>
    </dgm:pt>
    <dgm:pt modelId="{0294A528-5CA2-49EB-A92B-42F510C687AD}" type="pres">
      <dgm:prSet presAssocID="{2E156AD2-BF73-42A7-8173-03A79658B004}" presName="space" presStyleCnt="0"/>
      <dgm:spPr/>
    </dgm:pt>
    <dgm:pt modelId="{04293D14-7CB9-430C-856A-35E36AA1A95E}" type="pres">
      <dgm:prSet presAssocID="{14BD94CF-5B9E-4A26-B126-DD5337BDAB45}" presName="composite" presStyleCnt="0"/>
      <dgm:spPr/>
    </dgm:pt>
    <dgm:pt modelId="{7BAD7E49-D8E3-4E1E-99EB-8E0F6E422233}" type="pres">
      <dgm:prSet presAssocID="{14BD94CF-5B9E-4A26-B126-DD5337BDAB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4BB3A19-07A7-4D44-B7B9-D6951BFC7E82}" type="pres">
      <dgm:prSet presAssocID="{14BD94CF-5B9E-4A26-B126-DD5337BDAB45}" presName="desTx" presStyleLbl="alignAccFollowNode1" presStyleIdx="1" presStyleCnt="3">
        <dgm:presLayoutVars>
          <dgm:bulletEnabled val="1"/>
        </dgm:presLayoutVars>
      </dgm:prSet>
      <dgm:spPr/>
    </dgm:pt>
    <dgm:pt modelId="{6EF8300E-5EBE-44CF-9FDE-8ABB5706709E}" type="pres">
      <dgm:prSet presAssocID="{760C1486-2DDC-43DF-8CB7-69ED4F33EC60}" presName="space" presStyleCnt="0"/>
      <dgm:spPr/>
    </dgm:pt>
    <dgm:pt modelId="{E1DD54E8-4A4A-49AD-9327-917B20DFE923}" type="pres">
      <dgm:prSet presAssocID="{D53811E4-E30F-4F86-A96E-2C16DE31FB85}" presName="composite" presStyleCnt="0"/>
      <dgm:spPr/>
    </dgm:pt>
    <dgm:pt modelId="{94656A88-2E39-4756-B575-F3DE51F6CADF}" type="pres">
      <dgm:prSet presAssocID="{D53811E4-E30F-4F86-A96E-2C16DE31FB8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52E5BBD-050E-45DC-882F-048B5B87B9CA}" type="pres">
      <dgm:prSet presAssocID="{D53811E4-E30F-4F86-A96E-2C16DE31FB8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E5C141B-C846-4AFF-8E94-4D93CDD3742F}" srcId="{D53811E4-E30F-4F86-A96E-2C16DE31FB85}" destId="{F9CF4137-865A-4D9C-A222-D80C6CBAED3D}" srcOrd="0" destOrd="0" parTransId="{8B7E3451-E38D-4E6B-9B97-AFC917C95209}" sibTransId="{C19AF649-C482-4F2C-8923-B08BFA2C3686}"/>
    <dgm:cxn modelId="{124E3036-243A-46D0-8EB7-E3EB30D4C5AF}" type="presOf" srcId="{84A1247B-63D7-4AD8-9FA2-9A35064BB096}" destId="{EAB9AD4C-97D2-4482-AAA3-58A35639E898}" srcOrd="0" destOrd="0" presId="urn:microsoft.com/office/officeart/2005/8/layout/hList1"/>
    <dgm:cxn modelId="{E7AF0C3A-D595-44AA-85CA-6E897BE7451D}" type="presOf" srcId="{F9CF4137-865A-4D9C-A222-D80C6CBAED3D}" destId="{552E5BBD-050E-45DC-882F-048B5B87B9CA}" srcOrd="0" destOrd="0" presId="urn:microsoft.com/office/officeart/2005/8/layout/hList1"/>
    <dgm:cxn modelId="{F84C0240-D4C4-45B1-896F-EF264EF011BC}" srcId="{CEECB02E-2FD1-4087-A7EE-0F9C169DB8E0}" destId="{84A1247B-63D7-4AD8-9FA2-9A35064BB096}" srcOrd="0" destOrd="0" parTransId="{F17EB587-740E-44E9-9BF3-B3D34408F91B}" sibTransId="{2E156AD2-BF73-42A7-8173-03A79658B004}"/>
    <dgm:cxn modelId="{C72AF75E-DA61-4612-986C-6D310E90055F}" srcId="{14BD94CF-5B9E-4A26-B126-DD5337BDAB45}" destId="{F0879073-4AC1-4211-B53B-796B9B220E19}" srcOrd="0" destOrd="0" parTransId="{E6C4F5CC-2E9B-44EB-939C-E851747D7263}" sibTransId="{B5301378-8DEA-45B1-91F2-03973CB4A7FA}"/>
    <dgm:cxn modelId="{11707D42-4C8A-46D5-A36D-6CCB62AFFC22}" type="presOf" srcId="{14BD94CF-5B9E-4A26-B126-DD5337BDAB45}" destId="{7BAD7E49-D8E3-4E1E-99EB-8E0F6E422233}" srcOrd="0" destOrd="0" presId="urn:microsoft.com/office/officeart/2005/8/layout/hList1"/>
    <dgm:cxn modelId="{00705049-B865-49C6-A481-F161F491494A}" srcId="{CEECB02E-2FD1-4087-A7EE-0F9C169DB8E0}" destId="{14BD94CF-5B9E-4A26-B126-DD5337BDAB45}" srcOrd="1" destOrd="0" parTransId="{8C1BDEBE-EEFD-41FB-8621-37205F1D5347}" sibTransId="{760C1486-2DDC-43DF-8CB7-69ED4F33EC60}"/>
    <dgm:cxn modelId="{360FEB8B-A5FF-49F5-9BCF-83F582967BE6}" type="presOf" srcId="{85A45B74-6628-41ED-A47E-7EF653CEA838}" destId="{0E6DBDD4-9294-4381-B4CA-0F641A76B740}" srcOrd="0" destOrd="1" presId="urn:microsoft.com/office/officeart/2005/8/layout/hList1"/>
    <dgm:cxn modelId="{C2DBDE93-D47C-4A70-ACF5-03108F0DCA2E}" type="presOf" srcId="{FF3B7E58-6C7D-415C-B5E7-44089859CF2C}" destId="{552E5BBD-050E-45DC-882F-048B5B87B9CA}" srcOrd="0" destOrd="1" presId="urn:microsoft.com/office/officeart/2005/8/layout/hList1"/>
    <dgm:cxn modelId="{AA3CDEAD-0CB7-4BDD-A35C-60BBF5D996FD}" srcId="{D53811E4-E30F-4F86-A96E-2C16DE31FB85}" destId="{FF3B7E58-6C7D-415C-B5E7-44089859CF2C}" srcOrd="1" destOrd="0" parTransId="{E2CF1A87-92C4-4FF1-A763-7310BB16C7BC}" sibTransId="{3F0A6555-6D98-4D54-9B1B-F36D0FB2E6F8}"/>
    <dgm:cxn modelId="{E82035C3-2D76-4626-9E25-D68F98C21657}" type="presOf" srcId="{D53811E4-E30F-4F86-A96E-2C16DE31FB85}" destId="{94656A88-2E39-4756-B575-F3DE51F6CADF}" srcOrd="0" destOrd="0" presId="urn:microsoft.com/office/officeart/2005/8/layout/hList1"/>
    <dgm:cxn modelId="{C140ACC8-13DA-461A-937C-920F566C7A79}" type="presOf" srcId="{DB48A3F0-F15E-4A86-A096-B9A8E958EAD3}" destId="{0E6DBDD4-9294-4381-B4CA-0F641A76B740}" srcOrd="0" destOrd="0" presId="urn:microsoft.com/office/officeart/2005/8/layout/hList1"/>
    <dgm:cxn modelId="{4AA9BBC8-B9A7-46A2-BF3A-4C94946406F8}" srcId="{84A1247B-63D7-4AD8-9FA2-9A35064BB096}" destId="{85A45B74-6628-41ED-A47E-7EF653CEA838}" srcOrd="1" destOrd="0" parTransId="{F6EC1B9F-89BB-41F5-B837-B646EB12537A}" sibTransId="{7A29B2F4-7B93-4A9D-A8B8-69FBD3C0F20C}"/>
    <dgm:cxn modelId="{F3EAF5E5-4754-424A-AE7C-6CFA425ABB6A}" type="presOf" srcId="{CEECB02E-2FD1-4087-A7EE-0F9C169DB8E0}" destId="{AC103BF4-AB30-4053-9891-7508C40B5A5B}" srcOrd="0" destOrd="0" presId="urn:microsoft.com/office/officeart/2005/8/layout/hList1"/>
    <dgm:cxn modelId="{075E4DEC-4605-4F34-9791-1930A975A911}" srcId="{CEECB02E-2FD1-4087-A7EE-0F9C169DB8E0}" destId="{D53811E4-E30F-4F86-A96E-2C16DE31FB85}" srcOrd="2" destOrd="0" parTransId="{64DBD74A-F26A-42C5-B9F7-A58714C29A17}" sibTransId="{F6AA0B0B-3138-4FD1-95A1-F56A467E4E80}"/>
    <dgm:cxn modelId="{7CF67AF7-8192-4711-B392-281BAB29DCCB}" type="presOf" srcId="{F0879073-4AC1-4211-B53B-796B9B220E19}" destId="{F4BB3A19-07A7-4D44-B7B9-D6951BFC7E82}" srcOrd="0" destOrd="0" presId="urn:microsoft.com/office/officeart/2005/8/layout/hList1"/>
    <dgm:cxn modelId="{C3B45DFC-8299-45DD-BA4C-AD80C5A82729}" srcId="{84A1247B-63D7-4AD8-9FA2-9A35064BB096}" destId="{DB48A3F0-F15E-4A86-A096-B9A8E958EAD3}" srcOrd="0" destOrd="0" parTransId="{0C5A02DF-011F-4365-836C-8A7541E67539}" sibTransId="{6CF3C4A2-DBC7-4FFE-82FD-C7CE51C6F7AD}"/>
    <dgm:cxn modelId="{1A26B7E1-4D19-4AFB-A90A-2C141EDBAF48}" type="presParOf" srcId="{AC103BF4-AB30-4053-9891-7508C40B5A5B}" destId="{DC46FF18-1027-4E63-91FF-EA639238FB10}" srcOrd="0" destOrd="0" presId="urn:microsoft.com/office/officeart/2005/8/layout/hList1"/>
    <dgm:cxn modelId="{68D0A367-2CB6-4F2C-81B0-D1652F674A2E}" type="presParOf" srcId="{DC46FF18-1027-4E63-91FF-EA639238FB10}" destId="{EAB9AD4C-97D2-4482-AAA3-58A35639E898}" srcOrd="0" destOrd="0" presId="urn:microsoft.com/office/officeart/2005/8/layout/hList1"/>
    <dgm:cxn modelId="{9BE1D297-D9CB-4615-9B2F-A1B7332EC857}" type="presParOf" srcId="{DC46FF18-1027-4E63-91FF-EA639238FB10}" destId="{0E6DBDD4-9294-4381-B4CA-0F641A76B740}" srcOrd="1" destOrd="0" presId="urn:microsoft.com/office/officeart/2005/8/layout/hList1"/>
    <dgm:cxn modelId="{DC1DD424-D2D1-4E8A-8B2B-BEF1AE284882}" type="presParOf" srcId="{AC103BF4-AB30-4053-9891-7508C40B5A5B}" destId="{0294A528-5CA2-49EB-A92B-42F510C687AD}" srcOrd="1" destOrd="0" presId="urn:microsoft.com/office/officeart/2005/8/layout/hList1"/>
    <dgm:cxn modelId="{5D5771B5-BB22-4139-B9ED-F14397B21DE6}" type="presParOf" srcId="{AC103BF4-AB30-4053-9891-7508C40B5A5B}" destId="{04293D14-7CB9-430C-856A-35E36AA1A95E}" srcOrd="2" destOrd="0" presId="urn:microsoft.com/office/officeart/2005/8/layout/hList1"/>
    <dgm:cxn modelId="{1416766F-D356-41E7-8E50-8A9620D226B7}" type="presParOf" srcId="{04293D14-7CB9-430C-856A-35E36AA1A95E}" destId="{7BAD7E49-D8E3-4E1E-99EB-8E0F6E422233}" srcOrd="0" destOrd="0" presId="urn:microsoft.com/office/officeart/2005/8/layout/hList1"/>
    <dgm:cxn modelId="{7C85654C-4E97-4A88-9BDF-940FA57FD287}" type="presParOf" srcId="{04293D14-7CB9-430C-856A-35E36AA1A95E}" destId="{F4BB3A19-07A7-4D44-B7B9-D6951BFC7E82}" srcOrd="1" destOrd="0" presId="urn:microsoft.com/office/officeart/2005/8/layout/hList1"/>
    <dgm:cxn modelId="{584825D4-C7D8-4498-9A32-E1D0618A3D8C}" type="presParOf" srcId="{AC103BF4-AB30-4053-9891-7508C40B5A5B}" destId="{6EF8300E-5EBE-44CF-9FDE-8ABB5706709E}" srcOrd="3" destOrd="0" presId="urn:microsoft.com/office/officeart/2005/8/layout/hList1"/>
    <dgm:cxn modelId="{AC7C355D-1459-4CD6-A5A4-6948DCD08B9B}" type="presParOf" srcId="{AC103BF4-AB30-4053-9891-7508C40B5A5B}" destId="{E1DD54E8-4A4A-49AD-9327-917B20DFE923}" srcOrd="4" destOrd="0" presId="urn:microsoft.com/office/officeart/2005/8/layout/hList1"/>
    <dgm:cxn modelId="{73F7D412-4A6B-44A2-880E-78916525F23F}" type="presParOf" srcId="{E1DD54E8-4A4A-49AD-9327-917B20DFE923}" destId="{94656A88-2E39-4756-B575-F3DE51F6CADF}" srcOrd="0" destOrd="0" presId="urn:microsoft.com/office/officeart/2005/8/layout/hList1"/>
    <dgm:cxn modelId="{DF961393-3779-47E6-AE92-C09528E71A4F}" type="presParOf" srcId="{E1DD54E8-4A4A-49AD-9327-917B20DFE923}" destId="{552E5BBD-050E-45DC-882F-048B5B87B9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ED134A-C07F-4A86-A53E-468A59E9BBB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4795C2A-4102-4BFA-889C-DCC35B1D6DFD}">
      <dgm:prSet phldrT="[文字]" custT="1"/>
      <dgm:spPr/>
      <dgm:t>
        <a:bodyPr/>
        <a:lstStyle/>
        <a:p>
          <a:r>
            <a:rPr lang="en-US" altLang="zh-TW" sz="1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WHY</a:t>
          </a:r>
          <a:r>
            <a:rPr lang="zh-TW" altLang="en-US" sz="1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寫這份企劃的緣起，發現什麼問題或機會 </a:t>
          </a:r>
          <a:r>
            <a: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C9C158-77AE-4404-99DB-71F3A5E63AFE}" type="parTrans" cxnId="{3F837E57-B2F1-4B4A-BBF3-36ECDA99DB1A}">
      <dgm:prSet/>
      <dgm:spPr/>
      <dgm:t>
        <a:bodyPr/>
        <a:lstStyle/>
        <a:p>
          <a:endParaRPr lang="zh-TW" altLang="en-US"/>
        </a:p>
      </dgm:t>
    </dgm:pt>
    <dgm:pt modelId="{B0BF344C-0259-4826-8927-77170F48B106}" type="sibTrans" cxnId="{3F837E57-B2F1-4B4A-BBF3-36ECDA99DB1A}">
      <dgm:prSet/>
      <dgm:spPr/>
      <dgm:t>
        <a:bodyPr/>
        <a:lstStyle/>
        <a:p>
          <a:endParaRPr lang="zh-TW" altLang="en-US"/>
        </a:p>
      </dgm:t>
    </dgm:pt>
    <dgm:pt modelId="{1A1A4B80-8227-4421-B34F-AD9F1CEB5293}">
      <dgm:prSet phldrT="[文字]" custT="1"/>
      <dgm:spPr/>
      <dgm:t>
        <a:bodyPr/>
        <a:lstStyle/>
        <a:p>
          <a:r>
            <a:rPr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WHAT</a:t>
          </a:r>
        </a:p>
        <a:p>
          <a:r>
            <a:rPr lang="zh-TW" altLang="en-US" sz="1700" dirty="0">
              <a:latin typeface="微軟正黑體" panose="020B0604030504040204" pitchFamily="34" charset="-120"/>
              <a:ea typeface="微軟正黑體" panose="020B0604030504040204" pitchFamily="34" charset="-120"/>
            </a:rPr>
            <a:t>企劃有哪些內容、如何把想法具體化</a:t>
          </a:r>
        </a:p>
      </dgm:t>
    </dgm:pt>
    <dgm:pt modelId="{9DB3E73B-3EB0-401F-A5B6-EAF414C51B43}" type="parTrans" cxnId="{E81FBD0E-20B6-4579-8C78-1073F940D228}">
      <dgm:prSet/>
      <dgm:spPr/>
      <dgm:t>
        <a:bodyPr/>
        <a:lstStyle/>
        <a:p>
          <a:endParaRPr lang="zh-TW" altLang="en-US"/>
        </a:p>
      </dgm:t>
    </dgm:pt>
    <dgm:pt modelId="{91165343-26E0-47DF-9CE2-C51A7C727672}" type="sibTrans" cxnId="{E81FBD0E-20B6-4579-8C78-1073F940D228}">
      <dgm:prSet/>
      <dgm:spPr/>
      <dgm:t>
        <a:bodyPr/>
        <a:lstStyle/>
        <a:p>
          <a:endParaRPr lang="zh-TW" altLang="en-US"/>
        </a:p>
      </dgm:t>
    </dgm:pt>
    <dgm:pt modelId="{5218CCED-36BC-437F-ACCB-9193DF4FA483}">
      <dgm:prSet phldrT="[文字]" custT="1"/>
      <dgm:spPr>
        <a:solidFill>
          <a:srgbClr val="FFC000"/>
        </a:solidFill>
      </dgm:spPr>
      <dgm:t>
        <a:bodyPr/>
        <a:lstStyle/>
        <a:p>
          <a:pPr marL="268288" indent="-268288">
            <a:lnSpc>
              <a:spcPts val="2500"/>
            </a:lnSpc>
            <a:spcBef>
              <a:spcPts val="1200"/>
            </a:spcBef>
            <a:spcAft>
              <a:spcPts val="0"/>
            </a:spcAft>
          </a:pPr>
          <a:r>
            <a: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HOW</a:t>
          </a:r>
          <a:r>
            <a:rPr lang="zh-TW" altLang="en-US" sz="2000" dirty="0">
              <a:solidFill>
                <a:schemeClr val="tx1"/>
              </a:solidFill>
            </a:rPr>
            <a:t>  </a:t>
          </a:r>
          <a:r>
            <a:rPr lang="zh-TW" altLang="en-US" sz="17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用甚麼方法達成目的、</a:t>
          </a:r>
          <a:endParaRPr lang="en-US" altLang="zh-TW" sz="17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68288" indent="-268288">
            <a:lnSpc>
              <a:spcPts val="25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17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具體的行動方式達成各項目標</a:t>
          </a:r>
          <a:r>
            <a:rPr lang="zh-TW" altLang="en-US" sz="1700" dirty="0">
              <a:solidFill>
                <a:srgbClr val="CCFFCC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</a:p>
      </dgm:t>
    </dgm:pt>
    <dgm:pt modelId="{E3A6FAEE-BF4D-41FD-8E67-3206C93745A1}" type="parTrans" cxnId="{AF89954A-AEC6-4FF7-84CF-488C7BE4C71C}">
      <dgm:prSet/>
      <dgm:spPr/>
      <dgm:t>
        <a:bodyPr/>
        <a:lstStyle/>
        <a:p>
          <a:endParaRPr lang="zh-TW" altLang="en-US"/>
        </a:p>
      </dgm:t>
    </dgm:pt>
    <dgm:pt modelId="{9FC0DD78-18EB-47F7-AC61-BC35162D5677}" type="sibTrans" cxnId="{AF89954A-AEC6-4FF7-84CF-488C7BE4C71C}">
      <dgm:prSet/>
      <dgm:spPr/>
      <dgm:t>
        <a:bodyPr/>
        <a:lstStyle/>
        <a:p>
          <a:endParaRPr lang="zh-TW" altLang="en-US"/>
        </a:p>
      </dgm:t>
    </dgm:pt>
    <dgm:pt modelId="{ACC8E8E2-CDA3-4BC7-B049-817B1E9FC5D5}">
      <dgm:prSet phldrT="[文字]"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WHO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企劃執行過程和哪些人有關聯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WHERE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將會在哪些地點執行企劃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WHEN</a:t>
          </a:r>
          <a:r>
            <a:rPr lang="zh-TW" altLang="en-US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 毎個階段的期程</a:t>
          </a:r>
          <a:endParaRPr lang="zh-TW" altLang="en-US" sz="1300" dirty="0"/>
        </a:p>
      </dgm:t>
    </dgm:pt>
    <dgm:pt modelId="{727B86C7-FE6B-4BDB-8728-1C90E395C474}" type="parTrans" cxnId="{4F9B1ADA-1CFB-411C-8930-5F0B5B79A13D}">
      <dgm:prSet/>
      <dgm:spPr/>
      <dgm:t>
        <a:bodyPr/>
        <a:lstStyle/>
        <a:p>
          <a:endParaRPr lang="zh-TW" altLang="en-US"/>
        </a:p>
      </dgm:t>
    </dgm:pt>
    <dgm:pt modelId="{7B46EBD1-EC7E-4B11-A5EC-FE8EBADBC9AF}" type="sibTrans" cxnId="{4F9B1ADA-1CFB-411C-8930-5F0B5B79A13D}">
      <dgm:prSet/>
      <dgm:spPr/>
      <dgm:t>
        <a:bodyPr/>
        <a:lstStyle/>
        <a:p>
          <a:endParaRPr lang="zh-TW" altLang="en-US"/>
        </a:p>
      </dgm:t>
    </dgm:pt>
    <dgm:pt modelId="{061D2105-400A-4E2D-8032-D56BF4661BBC}">
      <dgm:prSet phldrT="[文字]" custT="1"/>
      <dgm:spPr>
        <a:solidFill>
          <a:srgbClr val="CCFFCC"/>
        </a:solidFill>
      </dgm:spPr>
      <dgm:t>
        <a:bodyPr/>
        <a:lstStyle/>
        <a:p>
          <a:r>
            <a: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HOW MUCH</a:t>
          </a:r>
          <a:endParaRPr lang="zh-TW" altLang="en-US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05C114-8EA1-4E97-8AA3-415360A4B4FA}" type="parTrans" cxnId="{D6DC60D1-FCAB-471E-AA10-A5C3DCDE31FD}">
      <dgm:prSet/>
      <dgm:spPr/>
      <dgm:t>
        <a:bodyPr/>
        <a:lstStyle/>
        <a:p>
          <a:endParaRPr lang="zh-TW" altLang="en-US"/>
        </a:p>
      </dgm:t>
    </dgm:pt>
    <dgm:pt modelId="{68FF07A5-FD67-498E-AEDE-7CC2741E12E7}" type="sibTrans" cxnId="{D6DC60D1-FCAB-471E-AA10-A5C3DCDE31FD}">
      <dgm:prSet/>
      <dgm:spPr/>
      <dgm:t>
        <a:bodyPr/>
        <a:lstStyle/>
        <a:p>
          <a:endParaRPr lang="zh-TW" altLang="en-US"/>
        </a:p>
      </dgm:t>
    </dgm:pt>
    <dgm:pt modelId="{B16EF1A1-A2E7-4491-821F-B3141096D280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經費來源</a:t>
          </a:r>
        </a:p>
        <a:p>
          <a:pPr lvl="0" defTabSz="711200"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預算有多少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defTabSz="711200"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支出在哪些項目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defTabSz="711200"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如何分配經費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977DB0-7494-4FDE-8BDA-1162342A2A31}" type="parTrans" cxnId="{DA166B1C-F35F-42BA-96FA-23394DFC2778}">
      <dgm:prSet/>
      <dgm:spPr/>
      <dgm:t>
        <a:bodyPr/>
        <a:lstStyle/>
        <a:p>
          <a:endParaRPr lang="zh-TW" altLang="en-US"/>
        </a:p>
      </dgm:t>
    </dgm:pt>
    <dgm:pt modelId="{43531AD4-0F7D-4EF2-88B2-2CC9A01F0FDB}" type="sibTrans" cxnId="{DA166B1C-F35F-42BA-96FA-23394DFC2778}">
      <dgm:prSet/>
      <dgm:spPr/>
      <dgm:t>
        <a:bodyPr/>
        <a:lstStyle/>
        <a:p>
          <a:endParaRPr lang="zh-TW" altLang="en-US"/>
        </a:p>
      </dgm:t>
    </dgm:pt>
    <dgm:pt modelId="{1B69A18E-1C9B-4937-903F-B3BDFF95F290}" type="pres">
      <dgm:prSet presAssocID="{62ED134A-C07F-4A86-A53E-468A59E9BBB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C64A614-9FDE-400C-AFDF-5FF402631400}" type="pres">
      <dgm:prSet presAssocID="{14795C2A-4102-4BFA-889C-DCC35B1D6DFD}" presName="parentText1" presStyleLbl="node1" presStyleIdx="0" presStyleCnt="3" custScaleY="101237">
        <dgm:presLayoutVars>
          <dgm:chMax/>
          <dgm:chPref val="3"/>
          <dgm:bulletEnabled val="1"/>
        </dgm:presLayoutVars>
      </dgm:prSet>
      <dgm:spPr/>
    </dgm:pt>
    <dgm:pt modelId="{DA7E1356-175B-4403-AAA0-045452A037C9}" type="pres">
      <dgm:prSet presAssocID="{14795C2A-4102-4BFA-889C-DCC35B1D6DF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C1ABB5D1-38DA-433E-A958-D7DE6B7FD470}" type="pres">
      <dgm:prSet presAssocID="{5218CCED-36BC-437F-ACCB-9193DF4FA483}" presName="parentText2" presStyleLbl="node1" presStyleIdx="1" presStyleCnt="3" custScaleY="162595" custLinFactNeighborX="419" custLinFactNeighborY="28997">
        <dgm:presLayoutVars>
          <dgm:chMax/>
          <dgm:chPref val="3"/>
          <dgm:bulletEnabled val="1"/>
        </dgm:presLayoutVars>
      </dgm:prSet>
      <dgm:spPr/>
    </dgm:pt>
    <dgm:pt modelId="{754EE7DC-47F5-45D2-AB1E-C8254AA3AB59}" type="pres">
      <dgm:prSet presAssocID="{5218CCED-36BC-437F-ACCB-9193DF4FA483}" presName="childText2" presStyleLbl="solidAlignAcc1" presStyleIdx="1" presStyleCnt="3" custScaleY="112471" custLinFactNeighborX="-1243" custLinFactNeighborY="26177">
        <dgm:presLayoutVars>
          <dgm:chMax val="0"/>
          <dgm:chPref val="0"/>
          <dgm:bulletEnabled val="1"/>
        </dgm:presLayoutVars>
      </dgm:prSet>
      <dgm:spPr/>
    </dgm:pt>
    <dgm:pt modelId="{B738008B-F6F9-4DB4-BCAF-64283614E2D7}" type="pres">
      <dgm:prSet presAssocID="{061D2105-400A-4E2D-8032-D56BF4661BBC}" presName="parentText3" presStyleLbl="node1" presStyleIdx="2" presStyleCnt="3" custScaleY="132024" custLinFactNeighborX="-1275" custLinFactNeighborY="57522">
        <dgm:presLayoutVars>
          <dgm:chMax/>
          <dgm:chPref val="3"/>
          <dgm:bulletEnabled val="1"/>
        </dgm:presLayoutVars>
      </dgm:prSet>
      <dgm:spPr/>
    </dgm:pt>
    <dgm:pt modelId="{1F643C9B-E0F2-4EE9-9544-FA1FB3801A7D}" type="pres">
      <dgm:prSet presAssocID="{061D2105-400A-4E2D-8032-D56BF4661BBC}" presName="childText3" presStyleLbl="solidAlignAcc1" presStyleIdx="2" presStyleCnt="3" custLinFactNeighborX="-2089" custLinFactNeighborY="24141">
        <dgm:presLayoutVars>
          <dgm:chMax val="0"/>
          <dgm:chPref val="0"/>
          <dgm:bulletEnabled val="1"/>
        </dgm:presLayoutVars>
      </dgm:prSet>
      <dgm:spPr/>
    </dgm:pt>
  </dgm:ptLst>
  <dgm:cxnLst>
    <dgm:cxn modelId="{E81FBD0E-20B6-4579-8C78-1073F940D228}" srcId="{14795C2A-4102-4BFA-889C-DCC35B1D6DFD}" destId="{1A1A4B80-8227-4421-B34F-AD9F1CEB5293}" srcOrd="0" destOrd="0" parTransId="{9DB3E73B-3EB0-401F-A5B6-EAF414C51B43}" sibTransId="{91165343-26E0-47DF-9CE2-C51A7C727672}"/>
    <dgm:cxn modelId="{DA166B1C-F35F-42BA-96FA-23394DFC2778}" srcId="{061D2105-400A-4E2D-8032-D56BF4661BBC}" destId="{B16EF1A1-A2E7-4491-821F-B3141096D280}" srcOrd="0" destOrd="0" parTransId="{61977DB0-7494-4FDE-8BDA-1162342A2A31}" sibTransId="{43531AD4-0F7D-4EF2-88B2-2CC9A01F0FDB}"/>
    <dgm:cxn modelId="{E9123F32-515E-4035-A1C6-01B577530391}" type="presOf" srcId="{5218CCED-36BC-437F-ACCB-9193DF4FA483}" destId="{C1ABB5D1-38DA-433E-A958-D7DE6B7FD470}" srcOrd="0" destOrd="0" presId="urn:microsoft.com/office/officeart/2009/3/layout/IncreasingArrowsProcess"/>
    <dgm:cxn modelId="{AF89954A-AEC6-4FF7-84CF-488C7BE4C71C}" srcId="{62ED134A-C07F-4A86-A53E-468A59E9BBBE}" destId="{5218CCED-36BC-437F-ACCB-9193DF4FA483}" srcOrd="1" destOrd="0" parTransId="{E3A6FAEE-BF4D-41FD-8E67-3206C93745A1}" sibTransId="{9FC0DD78-18EB-47F7-AC61-BC35162D5677}"/>
    <dgm:cxn modelId="{0FA78C4F-B996-4E7A-A270-736DAB9BA13F}" type="presOf" srcId="{62ED134A-C07F-4A86-A53E-468A59E9BBBE}" destId="{1B69A18E-1C9B-4937-903F-B3BDFF95F290}" srcOrd="0" destOrd="0" presId="urn:microsoft.com/office/officeart/2009/3/layout/IncreasingArrowsProcess"/>
    <dgm:cxn modelId="{3F837E57-B2F1-4B4A-BBF3-36ECDA99DB1A}" srcId="{62ED134A-C07F-4A86-A53E-468A59E9BBBE}" destId="{14795C2A-4102-4BFA-889C-DCC35B1D6DFD}" srcOrd="0" destOrd="0" parTransId="{1BC9C158-77AE-4404-99DB-71F3A5E63AFE}" sibTransId="{B0BF344C-0259-4826-8927-77170F48B106}"/>
    <dgm:cxn modelId="{FC2E67AE-3372-4EC2-8E17-11EB37D60338}" type="presOf" srcId="{B16EF1A1-A2E7-4491-821F-B3141096D280}" destId="{1F643C9B-E0F2-4EE9-9544-FA1FB3801A7D}" srcOrd="0" destOrd="0" presId="urn:microsoft.com/office/officeart/2009/3/layout/IncreasingArrowsProcess"/>
    <dgm:cxn modelId="{FB014DB5-A548-4F09-90C3-F5D472F4B5C9}" type="presOf" srcId="{ACC8E8E2-CDA3-4BC7-B049-817B1E9FC5D5}" destId="{754EE7DC-47F5-45D2-AB1E-C8254AA3AB59}" srcOrd="0" destOrd="0" presId="urn:microsoft.com/office/officeart/2009/3/layout/IncreasingArrowsProcess"/>
    <dgm:cxn modelId="{2766FCC2-DD5E-4F59-AE9D-551E6F2602DE}" type="presOf" srcId="{1A1A4B80-8227-4421-B34F-AD9F1CEB5293}" destId="{DA7E1356-175B-4403-AAA0-045452A037C9}" srcOrd="0" destOrd="0" presId="urn:microsoft.com/office/officeart/2009/3/layout/IncreasingArrowsProcess"/>
    <dgm:cxn modelId="{148BD8CC-ECD1-4F21-B3B4-34F5FA3CE2B6}" type="presOf" srcId="{14795C2A-4102-4BFA-889C-DCC35B1D6DFD}" destId="{1C64A614-9FDE-400C-AFDF-5FF402631400}" srcOrd="0" destOrd="0" presId="urn:microsoft.com/office/officeart/2009/3/layout/IncreasingArrowsProcess"/>
    <dgm:cxn modelId="{D6DC60D1-FCAB-471E-AA10-A5C3DCDE31FD}" srcId="{62ED134A-C07F-4A86-A53E-468A59E9BBBE}" destId="{061D2105-400A-4E2D-8032-D56BF4661BBC}" srcOrd="2" destOrd="0" parTransId="{1905C114-8EA1-4E97-8AA3-415360A4B4FA}" sibTransId="{68FF07A5-FD67-498E-AEDE-7CC2741E12E7}"/>
    <dgm:cxn modelId="{4F9B1ADA-1CFB-411C-8930-5F0B5B79A13D}" srcId="{5218CCED-36BC-437F-ACCB-9193DF4FA483}" destId="{ACC8E8E2-CDA3-4BC7-B049-817B1E9FC5D5}" srcOrd="0" destOrd="0" parTransId="{727B86C7-FE6B-4BDB-8728-1C90E395C474}" sibTransId="{7B46EBD1-EC7E-4B11-A5EC-FE8EBADBC9AF}"/>
    <dgm:cxn modelId="{4CFBD7F0-3C46-4198-BEDC-02B992C0D5EB}" type="presOf" srcId="{061D2105-400A-4E2D-8032-D56BF4661BBC}" destId="{B738008B-F6F9-4DB4-BCAF-64283614E2D7}" srcOrd="0" destOrd="0" presId="urn:microsoft.com/office/officeart/2009/3/layout/IncreasingArrowsProcess"/>
    <dgm:cxn modelId="{57E091F4-BBD5-473B-AFAD-F84451B4FA9D}" type="presParOf" srcId="{1B69A18E-1C9B-4937-903F-B3BDFF95F290}" destId="{1C64A614-9FDE-400C-AFDF-5FF402631400}" srcOrd="0" destOrd="0" presId="urn:microsoft.com/office/officeart/2009/3/layout/IncreasingArrowsProcess"/>
    <dgm:cxn modelId="{47E8F079-BC4F-4145-B06E-FDC76D8F40BF}" type="presParOf" srcId="{1B69A18E-1C9B-4937-903F-B3BDFF95F290}" destId="{DA7E1356-175B-4403-AAA0-045452A037C9}" srcOrd="1" destOrd="0" presId="urn:microsoft.com/office/officeart/2009/3/layout/IncreasingArrowsProcess"/>
    <dgm:cxn modelId="{93A28090-D915-41F8-959C-65B636BCE032}" type="presParOf" srcId="{1B69A18E-1C9B-4937-903F-B3BDFF95F290}" destId="{C1ABB5D1-38DA-433E-A958-D7DE6B7FD470}" srcOrd="2" destOrd="0" presId="urn:microsoft.com/office/officeart/2009/3/layout/IncreasingArrowsProcess"/>
    <dgm:cxn modelId="{4465BD2B-50FA-40DD-BC89-307F81CA6948}" type="presParOf" srcId="{1B69A18E-1C9B-4937-903F-B3BDFF95F290}" destId="{754EE7DC-47F5-45D2-AB1E-C8254AA3AB59}" srcOrd="3" destOrd="0" presId="urn:microsoft.com/office/officeart/2009/3/layout/IncreasingArrowsProcess"/>
    <dgm:cxn modelId="{02005E79-C881-4F40-A20E-1F72F8D7F6DB}" type="presParOf" srcId="{1B69A18E-1C9B-4937-903F-B3BDFF95F290}" destId="{B738008B-F6F9-4DB4-BCAF-64283614E2D7}" srcOrd="4" destOrd="0" presId="urn:microsoft.com/office/officeart/2009/3/layout/IncreasingArrowsProcess"/>
    <dgm:cxn modelId="{9EE9F04D-2D3A-42AA-A296-B8158016B55C}" type="presParOf" srcId="{1B69A18E-1C9B-4937-903F-B3BDFF95F290}" destId="{1F643C9B-E0F2-4EE9-9544-FA1FB3801A7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841AC-73E1-4B60-B428-621FAAC97DD7}">
      <dsp:nvSpPr>
        <dsp:cNvPr id="0" name=""/>
        <dsp:cNvSpPr/>
      </dsp:nvSpPr>
      <dsp:spPr>
        <a:xfrm>
          <a:off x="-2905291" y="-447628"/>
          <a:ext cx="3466353" cy="3466353"/>
        </a:xfrm>
        <a:prstGeom prst="blockArc">
          <a:avLst>
            <a:gd name="adj1" fmla="val 18900000"/>
            <a:gd name="adj2" fmla="val 2700000"/>
            <a:gd name="adj3" fmla="val 6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FF824-2BC2-4EE7-A0A7-C1AAC08F0BD4}">
      <dsp:nvSpPr>
        <dsp:cNvPr id="0" name=""/>
        <dsp:cNvSpPr/>
      </dsp:nvSpPr>
      <dsp:spPr>
        <a:xfrm>
          <a:off x="304067" y="112953"/>
          <a:ext cx="5291671" cy="514219"/>
        </a:xfrm>
        <a:prstGeom prst="rect">
          <a:avLst/>
        </a:prstGeom>
        <a:solidFill>
          <a:srgbClr val="89CED8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16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 計畫目的</a:t>
          </a:r>
        </a:p>
      </dsp:txBody>
      <dsp:txXfrm>
        <a:off x="304067" y="112953"/>
        <a:ext cx="5291671" cy="514219"/>
      </dsp:txXfrm>
    </dsp:sp>
    <dsp:sp modelId="{96D24348-19AA-4114-AE42-B9C092C2073E}">
      <dsp:nvSpPr>
        <dsp:cNvPr id="0" name=""/>
        <dsp:cNvSpPr/>
      </dsp:nvSpPr>
      <dsp:spPr>
        <a:xfrm>
          <a:off x="0" y="48677"/>
          <a:ext cx="642773" cy="642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F8B8D-EA07-4341-88C4-5F8EB2035468}">
      <dsp:nvSpPr>
        <dsp:cNvPr id="0" name=""/>
        <dsp:cNvSpPr/>
      </dsp:nvSpPr>
      <dsp:spPr>
        <a:xfrm>
          <a:off x="581964" y="762463"/>
          <a:ext cx="5023077" cy="514219"/>
        </a:xfrm>
        <a:prstGeom prst="rect">
          <a:avLst/>
        </a:prstGeom>
        <a:solidFill>
          <a:srgbClr val="ACDC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16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青年體驗學習內容</a:t>
          </a:r>
        </a:p>
      </dsp:txBody>
      <dsp:txXfrm>
        <a:off x="581964" y="762463"/>
        <a:ext cx="5023077" cy="514219"/>
      </dsp:txXfrm>
    </dsp:sp>
    <dsp:sp modelId="{F8FC48E4-C53A-4408-8A0A-DFE11BF67524}">
      <dsp:nvSpPr>
        <dsp:cNvPr id="0" name=""/>
        <dsp:cNvSpPr/>
      </dsp:nvSpPr>
      <dsp:spPr>
        <a:xfrm>
          <a:off x="182693" y="719855"/>
          <a:ext cx="642773" cy="642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AE166-E115-41C0-926E-5639FCBDD279}">
      <dsp:nvSpPr>
        <dsp:cNvPr id="0" name=""/>
        <dsp:cNvSpPr/>
      </dsp:nvSpPr>
      <dsp:spPr>
        <a:xfrm>
          <a:off x="519147" y="1468939"/>
          <a:ext cx="5133821" cy="514219"/>
        </a:xfrm>
        <a:prstGeom prst="rect">
          <a:avLst/>
        </a:prstGeom>
        <a:solidFill>
          <a:srgbClr val="ACDC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16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申請流程</a:t>
          </a:r>
        </a:p>
      </dsp:txBody>
      <dsp:txXfrm>
        <a:off x="519147" y="1468939"/>
        <a:ext cx="5133821" cy="514219"/>
      </dsp:txXfrm>
    </dsp:sp>
    <dsp:sp modelId="{E4864061-E4EB-45D6-A248-ABF7F8836072}">
      <dsp:nvSpPr>
        <dsp:cNvPr id="0" name=""/>
        <dsp:cNvSpPr/>
      </dsp:nvSpPr>
      <dsp:spPr>
        <a:xfrm>
          <a:off x="144242" y="1414449"/>
          <a:ext cx="642773" cy="642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9EF5F-DED5-4402-88B7-50D6095BFAF1}">
      <dsp:nvSpPr>
        <dsp:cNvPr id="0" name=""/>
        <dsp:cNvSpPr/>
      </dsp:nvSpPr>
      <dsp:spPr>
        <a:xfrm>
          <a:off x="-51802" y="98672"/>
          <a:ext cx="7109631" cy="127088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 dirty="0">
            <a:solidFill>
              <a:srgbClr val="660066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-14579" y="135895"/>
        <a:ext cx="5491871" cy="1196443"/>
      </dsp:txXfrm>
    </dsp:sp>
    <dsp:sp modelId="{7214B61D-1EE0-4223-A345-BB4D9C3B9FE5}">
      <dsp:nvSpPr>
        <dsp:cNvPr id="0" name=""/>
        <dsp:cNvSpPr/>
      </dsp:nvSpPr>
      <dsp:spPr>
        <a:xfrm>
          <a:off x="660839" y="1712941"/>
          <a:ext cx="6902420" cy="146823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3842" y="1755944"/>
        <a:ext cx="5253024" cy="1382229"/>
      </dsp:txXfrm>
    </dsp:sp>
    <dsp:sp modelId="{90DBA88C-09F0-4A4A-96C8-2AAD65E04640}">
      <dsp:nvSpPr>
        <dsp:cNvPr id="0" name=""/>
        <dsp:cNvSpPr/>
      </dsp:nvSpPr>
      <dsp:spPr>
        <a:xfrm>
          <a:off x="1269876" y="3425882"/>
          <a:ext cx="6902420" cy="1468235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312879" y="3468885"/>
        <a:ext cx="5253024" cy="1382229"/>
      </dsp:txXfrm>
    </dsp:sp>
    <dsp:sp modelId="{E7355BB3-08AB-4667-A225-812D35164622}">
      <dsp:nvSpPr>
        <dsp:cNvPr id="0" name=""/>
        <dsp:cNvSpPr/>
      </dsp:nvSpPr>
      <dsp:spPr>
        <a:xfrm>
          <a:off x="5999870" y="1113411"/>
          <a:ext cx="954353" cy="954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>
        <a:off x="6214599" y="1113411"/>
        <a:ext cx="524895" cy="718151"/>
      </dsp:txXfrm>
    </dsp:sp>
    <dsp:sp modelId="{77F44D92-E760-4DB6-BDBE-5A5E1F6CB15D}">
      <dsp:nvSpPr>
        <dsp:cNvPr id="0" name=""/>
        <dsp:cNvSpPr/>
      </dsp:nvSpPr>
      <dsp:spPr>
        <a:xfrm>
          <a:off x="6608907" y="2816564"/>
          <a:ext cx="954353" cy="954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>
        <a:off x="6823636" y="2816564"/>
        <a:ext cx="524895" cy="718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26A6C-AC27-480B-8B0E-1609C8539D6A}">
      <dsp:nvSpPr>
        <dsp:cNvPr id="0" name=""/>
        <dsp:cNvSpPr/>
      </dsp:nvSpPr>
      <dsp:spPr>
        <a:xfrm>
          <a:off x="129128" y="1400664"/>
          <a:ext cx="2105126" cy="1263075"/>
        </a:xfrm>
        <a:prstGeom prst="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壯遊探索</a:t>
          </a:r>
        </a:p>
      </dsp:txBody>
      <dsp:txXfrm>
        <a:off x="129128" y="1400664"/>
        <a:ext cx="2105126" cy="1263075"/>
      </dsp:txXfrm>
    </dsp:sp>
    <dsp:sp modelId="{41B916C8-4CC1-4B6F-9C34-2D3000001799}">
      <dsp:nvSpPr>
        <dsp:cNvPr id="0" name=""/>
        <dsp:cNvSpPr/>
      </dsp:nvSpPr>
      <dsp:spPr>
        <a:xfrm>
          <a:off x="109319" y="0"/>
          <a:ext cx="2105126" cy="1263075"/>
        </a:xfrm>
        <a:prstGeom prst="rect">
          <a:avLst/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志願服務</a:t>
          </a:r>
        </a:p>
      </dsp:txBody>
      <dsp:txXfrm>
        <a:off x="109319" y="0"/>
        <a:ext cx="2105126" cy="1263075"/>
      </dsp:txXfrm>
    </dsp:sp>
    <dsp:sp modelId="{541EDA5B-1694-47C1-8C9F-02198353A0D0}">
      <dsp:nvSpPr>
        <dsp:cNvPr id="0" name=""/>
        <dsp:cNvSpPr/>
      </dsp:nvSpPr>
      <dsp:spPr>
        <a:xfrm>
          <a:off x="2436136" y="0"/>
          <a:ext cx="2105126" cy="1263075"/>
        </a:xfrm>
        <a:prstGeom prst="rect">
          <a:avLst/>
        </a:prstGeom>
        <a:solidFill>
          <a:srgbClr val="99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達人見習</a:t>
          </a:r>
        </a:p>
      </dsp:txBody>
      <dsp:txXfrm>
        <a:off x="2436136" y="0"/>
        <a:ext cx="2105126" cy="1263075"/>
      </dsp:txXfrm>
    </dsp:sp>
    <dsp:sp modelId="{08A7396E-A2FD-4E5F-A728-FCA96F378FE8}">
      <dsp:nvSpPr>
        <dsp:cNvPr id="0" name=""/>
        <dsp:cNvSpPr/>
      </dsp:nvSpPr>
      <dsp:spPr>
        <a:xfrm>
          <a:off x="2400602" y="1437440"/>
          <a:ext cx="2105126" cy="1263075"/>
        </a:xfrm>
        <a:prstGeom prst="rect">
          <a:avLst/>
        </a:prstGeom>
        <a:solidFill>
          <a:srgbClr val="FF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創業見習</a:t>
          </a:r>
        </a:p>
      </dsp:txBody>
      <dsp:txXfrm>
        <a:off x="2400602" y="1437440"/>
        <a:ext cx="2105126" cy="1263075"/>
      </dsp:txXfrm>
    </dsp:sp>
    <dsp:sp modelId="{4183A31D-A67F-4B8F-AB60-10203D5944FD}">
      <dsp:nvSpPr>
        <dsp:cNvPr id="0" name=""/>
        <dsp:cNvSpPr/>
      </dsp:nvSpPr>
      <dsp:spPr>
        <a:xfrm>
          <a:off x="4734071" y="1415639"/>
          <a:ext cx="2002333" cy="1263075"/>
        </a:xfrm>
        <a:prstGeom prst="rect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sp:txBody>
      <dsp:txXfrm>
        <a:off x="4734071" y="1415639"/>
        <a:ext cx="2002333" cy="1263075"/>
      </dsp:txXfrm>
    </dsp:sp>
    <dsp:sp modelId="{1D1AF0D6-CF0E-42AC-8B18-E3838BADE113}">
      <dsp:nvSpPr>
        <dsp:cNvPr id="0" name=""/>
        <dsp:cNvSpPr/>
      </dsp:nvSpPr>
      <dsp:spPr>
        <a:xfrm>
          <a:off x="4709104" y="29186"/>
          <a:ext cx="2027300" cy="126307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社區見習</a:t>
          </a:r>
        </a:p>
      </dsp:txBody>
      <dsp:txXfrm>
        <a:off x="4709104" y="29186"/>
        <a:ext cx="2027300" cy="1263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9AD4C-97D2-4482-AAA3-58A35639E898}">
      <dsp:nvSpPr>
        <dsp:cNvPr id="0" name=""/>
        <dsp:cNvSpPr/>
      </dsp:nvSpPr>
      <dsp:spPr>
        <a:xfrm>
          <a:off x="2174" y="15066"/>
          <a:ext cx="2120617" cy="80640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5400000" algn="ctr" rotWithShape="0">
            <a:schemeClr val="accent1">
              <a:lumMod val="20000"/>
              <a:lumOff val="8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申請資格</a:t>
          </a:r>
          <a:endParaRPr lang="zh-TW" altLang="en-US" sz="19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74" y="15066"/>
        <a:ext cx="2120617" cy="806400"/>
      </dsp:txXfrm>
    </dsp:sp>
    <dsp:sp modelId="{0E6DBDD4-9294-4381-B4CA-0F641A76B740}">
      <dsp:nvSpPr>
        <dsp:cNvPr id="0" name=""/>
        <dsp:cNvSpPr/>
      </dsp:nvSpPr>
      <dsp:spPr>
        <a:xfrm>
          <a:off x="2174" y="821466"/>
          <a:ext cx="2120617" cy="3465905"/>
        </a:xfrm>
        <a:prstGeom prst="rect">
          <a:avLst/>
        </a:prstGeom>
        <a:solidFill>
          <a:srgbClr val="CCFF99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ts val="28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當年度高級中等學校應屆畢業生</a:t>
          </a:r>
          <a:endParaRPr lang="zh-TW" altLang="en-US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just" defTabSz="844550">
            <a:lnSpc>
              <a:spcPts val="28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不包含</a:t>
          </a:r>
          <a:r>
            <a:rPr lang="zh-TW" altLang="en-US" sz="1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：參與產學攜手合作計畫、雙軌訓練旗艦計畫、產學訓合作訓練者</a:t>
          </a:r>
        </a:p>
      </dsp:txBody>
      <dsp:txXfrm>
        <a:off x="2174" y="821466"/>
        <a:ext cx="2120617" cy="3465905"/>
      </dsp:txXfrm>
    </dsp:sp>
    <dsp:sp modelId="{7BAD7E49-D8E3-4E1E-99EB-8E0F6E422233}">
      <dsp:nvSpPr>
        <dsp:cNvPr id="0" name=""/>
        <dsp:cNvSpPr/>
      </dsp:nvSpPr>
      <dsp:spPr>
        <a:xfrm>
          <a:off x="2419679" y="15066"/>
          <a:ext cx="2120617" cy="80640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申請方式</a:t>
          </a:r>
          <a:endParaRPr lang="zh-TW" altLang="en-US" sz="19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19679" y="15066"/>
        <a:ext cx="2120617" cy="806400"/>
      </dsp:txXfrm>
    </dsp:sp>
    <dsp:sp modelId="{F4BB3A19-07A7-4D44-B7B9-D6951BFC7E82}">
      <dsp:nvSpPr>
        <dsp:cNvPr id="0" name=""/>
        <dsp:cNvSpPr/>
      </dsp:nvSpPr>
      <dsp:spPr>
        <a:xfrm>
          <a:off x="2419679" y="821466"/>
          <a:ext cx="2120617" cy="3465905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備妥申請資料並上傳至「青年教育與就業儲蓄帳戶方案」填報系統</a:t>
          </a:r>
          <a:endParaRPr lang="zh-TW" altLang="en-US" sz="19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19679" y="821466"/>
        <a:ext cx="2120617" cy="3465905"/>
      </dsp:txXfrm>
    </dsp:sp>
    <dsp:sp modelId="{94656A88-2E39-4756-B575-F3DE51F6CADF}">
      <dsp:nvSpPr>
        <dsp:cNvPr id="0" name=""/>
        <dsp:cNvSpPr/>
      </dsp:nvSpPr>
      <dsp:spPr>
        <a:xfrm>
          <a:off x="4837184" y="15066"/>
          <a:ext cx="2120617" cy="806400"/>
        </a:xfrm>
        <a:prstGeom prst="rect">
          <a:avLst/>
        </a:prstGeom>
        <a:solidFill>
          <a:srgbClr val="CCCCFF"/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申請資料</a:t>
          </a:r>
          <a:endParaRPr lang="zh-TW" altLang="en-US" sz="19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37184" y="15066"/>
        <a:ext cx="2120617" cy="806400"/>
      </dsp:txXfrm>
    </dsp:sp>
    <dsp:sp modelId="{552E5BBD-050E-45DC-882F-048B5B87B9CA}">
      <dsp:nvSpPr>
        <dsp:cNvPr id="0" name=""/>
        <dsp:cNvSpPr/>
      </dsp:nvSpPr>
      <dsp:spPr>
        <a:xfrm>
          <a:off x="4837184" y="821466"/>
          <a:ext cx="2120617" cy="3465905"/>
        </a:xfrm>
        <a:prstGeom prst="rect">
          <a:avLst/>
        </a:prstGeom>
        <a:solidFill>
          <a:srgbClr val="CCECFF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ts val="28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申請書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含基本資料表、自傳、學習及國際體驗探索規劃</a:t>
          </a:r>
          <a:r>
            <a:rPr lang="en-US" altLang="zh-TW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想參與的體驗學習類型、體驗學習企劃內容）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just" defTabSz="711200">
            <a:lnSpc>
              <a:spcPts val="28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簽署共同注意事項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：</a:t>
          </a:r>
          <a:r>
            <a:rPr lang="zh-TW" altLang="en-US" sz="15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學生及法定代理人簽名繳回學校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37184" y="821466"/>
        <a:ext cx="2120617" cy="34659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4A614-9FDE-400C-AFDF-5FF402631400}">
      <dsp:nvSpPr>
        <dsp:cNvPr id="0" name=""/>
        <dsp:cNvSpPr/>
      </dsp:nvSpPr>
      <dsp:spPr>
        <a:xfrm>
          <a:off x="17576" y="570367"/>
          <a:ext cx="6060847" cy="8936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012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WHY</a:t>
          </a:r>
          <a:r>
            <a:rPr lang="zh-TW" altLang="en-US" sz="1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寫這份企劃的緣起，發現什麼問題或機會 </a:t>
          </a:r>
          <a:r>
            <a:rPr lang="en-US" altLang="zh-TW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576" y="793769"/>
        <a:ext cx="5837445" cy="446805"/>
      </dsp:txXfrm>
    </dsp:sp>
    <dsp:sp modelId="{DA7E1356-175B-4403-AAA0-045452A037C9}">
      <dsp:nvSpPr>
        <dsp:cNvPr id="0" name=""/>
        <dsp:cNvSpPr/>
      </dsp:nvSpPr>
      <dsp:spPr>
        <a:xfrm>
          <a:off x="17576" y="1256508"/>
          <a:ext cx="1866740" cy="17003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WHAT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7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企劃有哪些內容、如何把想法具體化</a:t>
          </a:r>
        </a:p>
      </dsp:txBody>
      <dsp:txXfrm>
        <a:off x="17576" y="1256508"/>
        <a:ext cx="1866740" cy="1700386"/>
      </dsp:txXfrm>
    </dsp:sp>
    <dsp:sp modelId="{C1ABB5D1-38DA-433E-A958-D7DE6B7FD470}">
      <dsp:nvSpPr>
        <dsp:cNvPr id="0" name=""/>
        <dsp:cNvSpPr/>
      </dsp:nvSpPr>
      <dsp:spPr>
        <a:xfrm>
          <a:off x="1901890" y="849750"/>
          <a:ext cx="4194106" cy="1435210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0127" numCol="1" spcCol="1270" anchor="ctr" anchorCtr="0">
          <a:noAutofit/>
        </a:bodyPr>
        <a:lstStyle/>
        <a:p>
          <a:pPr marL="268288" lvl="0" indent="-268288" algn="l" defTabSz="8001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HOW</a:t>
          </a:r>
          <a:r>
            <a:rPr lang="zh-TW" altLang="en-US" sz="2000" kern="1200" dirty="0">
              <a:solidFill>
                <a:schemeClr val="tx1"/>
              </a:solidFill>
            </a:rPr>
            <a:t>  </a:t>
          </a:r>
          <a:r>
            <a:rPr lang="zh-TW" altLang="en-US" sz="17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用甚麼方法達成目的、</a:t>
          </a:r>
          <a:endParaRPr lang="en-US" altLang="zh-TW" sz="17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68288" lvl="0" indent="-268288" algn="l" defTabSz="800100">
            <a:lnSpc>
              <a:spcPts val="25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7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具體的行動方式達成各項目標</a:t>
          </a:r>
          <a:r>
            <a:rPr lang="zh-TW" altLang="en-US" sz="1700" kern="1200" dirty="0">
              <a:solidFill>
                <a:srgbClr val="CCFFCC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</a:p>
      </dsp:txBody>
      <dsp:txXfrm>
        <a:off x="1901890" y="1208553"/>
        <a:ext cx="3835304" cy="717605"/>
      </dsp:txXfrm>
    </dsp:sp>
    <dsp:sp modelId="{754EE7DC-47F5-45D2-AB1E-C8254AA3AB59}">
      <dsp:nvSpPr>
        <dsp:cNvPr id="0" name=""/>
        <dsp:cNvSpPr/>
      </dsp:nvSpPr>
      <dsp:spPr>
        <a:xfrm>
          <a:off x="1861113" y="1889820"/>
          <a:ext cx="1866740" cy="19124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WHO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企劃執行過程和哪些人有關聯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WHERE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將會在哪些地點執行企劃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TW" sz="1600" b="1" kern="1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WHEN</a:t>
          </a:r>
          <a:r>
            <a:rPr lang="zh-TW" altLang="en-US" sz="1600" b="1" kern="12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毎個階段的期程</a:t>
          </a:r>
          <a:endParaRPr lang="zh-TW" altLang="en-US" sz="1300" kern="1200" dirty="0"/>
        </a:p>
      </dsp:txBody>
      <dsp:txXfrm>
        <a:off x="1861113" y="1889820"/>
        <a:ext cx="1866740" cy="1912441"/>
      </dsp:txXfrm>
    </dsp:sp>
    <dsp:sp modelId="{B738008B-F6F9-4DB4-BCAF-64283614E2D7}">
      <dsp:nvSpPr>
        <dsp:cNvPr id="0" name=""/>
        <dsp:cNvSpPr/>
      </dsp:nvSpPr>
      <dsp:spPr>
        <a:xfrm>
          <a:off x="3721384" y="1530691"/>
          <a:ext cx="2327365" cy="1165363"/>
        </a:xfrm>
        <a:prstGeom prst="rightArrow">
          <a:avLst>
            <a:gd name="adj1" fmla="val 50000"/>
            <a:gd name="adj2" fmla="val 50000"/>
          </a:avLst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4012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HOW MUCH</a:t>
          </a:r>
          <a:endParaRPr lang="zh-TW" altLang="en-US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21384" y="1822032"/>
        <a:ext cx="2036024" cy="582681"/>
      </dsp:txXfrm>
    </dsp:sp>
    <dsp:sp modelId="{1F643C9B-E0F2-4EE9-9544-FA1FB3801A7D}">
      <dsp:nvSpPr>
        <dsp:cNvPr id="0" name=""/>
        <dsp:cNvSpPr/>
      </dsp:nvSpPr>
      <dsp:spPr>
        <a:xfrm>
          <a:off x="3712062" y="2249451"/>
          <a:ext cx="1866740" cy="16755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經費來源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預算有多少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支出在哪些項目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如何分配經費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12062" y="2249451"/>
        <a:ext cx="1866740" cy="1675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35340" cy="497020"/>
          </a:xfrm>
          <a:prstGeom prst="rect">
            <a:avLst/>
          </a:prstGeom>
        </p:spPr>
        <p:txBody>
          <a:bodyPr vert="horz" lIns="91115" tIns="45557" rIns="91115" bIns="4555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6963" y="9"/>
            <a:ext cx="2935340" cy="497020"/>
          </a:xfrm>
          <a:prstGeom prst="rect">
            <a:avLst/>
          </a:prstGeom>
        </p:spPr>
        <p:txBody>
          <a:bodyPr vert="horz" lIns="91115" tIns="45557" rIns="91115" bIns="45557" rtlCol="0"/>
          <a:lstStyle>
            <a:lvl1pPr algn="r">
              <a:defRPr sz="1200"/>
            </a:lvl1pPr>
          </a:lstStyle>
          <a:p>
            <a:fld id="{C491D5DD-EEA0-42BE-AAB3-90A0CA050115}" type="datetimeFigureOut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8" y="9408987"/>
            <a:ext cx="2935340" cy="497019"/>
          </a:xfrm>
          <a:prstGeom prst="rect">
            <a:avLst/>
          </a:prstGeom>
        </p:spPr>
        <p:txBody>
          <a:bodyPr vert="horz" lIns="91115" tIns="45557" rIns="91115" bIns="4555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6963" y="9408987"/>
            <a:ext cx="2935340" cy="497019"/>
          </a:xfrm>
          <a:prstGeom prst="rect">
            <a:avLst/>
          </a:prstGeom>
        </p:spPr>
        <p:txBody>
          <a:bodyPr vert="horz" lIns="91115" tIns="45557" rIns="91115" bIns="45557" rtlCol="0" anchor="b"/>
          <a:lstStyle>
            <a:lvl1pPr algn="r">
              <a:defRPr sz="1200"/>
            </a:lvl1pPr>
          </a:lstStyle>
          <a:p>
            <a:fld id="{3AB766BE-38DB-4985-BCAE-53034D049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86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35340" cy="497020"/>
          </a:xfrm>
          <a:prstGeom prst="rect">
            <a:avLst/>
          </a:prstGeom>
        </p:spPr>
        <p:txBody>
          <a:bodyPr vert="horz" lIns="91115" tIns="45557" rIns="91115" bIns="4555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36963" y="9"/>
            <a:ext cx="2935340" cy="497020"/>
          </a:xfrm>
          <a:prstGeom prst="rect">
            <a:avLst/>
          </a:prstGeom>
        </p:spPr>
        <p:txBody>
          <a:bodyPr vert="horz" lIns="91115" tIns="45557" rIns="91115" bIns="45557" rtlCol="0"/>
          <a:lstStyle>
            <a:lvl1pPr algn="r">
              <a:defRPr sz="1200"/>
            </a:lvl1pPr>
          </a:lstStyle>
          <a:p>
            <a:fld id="{30C614AF-4371-427A-87D7-4CAFE658622F}" type="datetimeFigureOut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1238250"/>
            <a:ext cx="4456113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5" tIns="45557" rIns="91115" bIns="4555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7388" y="4767265"/>
            <a:ext cx="5419090" cy="3900488"/>
          </a:xfrm>
          <a:prstGeom prst="rect">
            <a:avLst/>
          </a:prstGeom>
        </p:spPr>
        <p:txBody>
          <a:bodyPr vert="horz" lIns="91115" tIns="45557" rIns="91115" bIns="45557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8" y="9408987"/>
            <a:ext cx="2935340" cy="497019"/>
          </a:xfrm>
          <a:prstGeom prst="rect">
            <a:avLst/>
          </a:prstGeom>
        </p:spPr>
        <p:txBody>
          <a:bodyPr vert="horz" lIns="91115" tIns="45557" rIns="91115" bIns="4555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36963" y="9408987"/>
            <a:ext cx="2935340" cy="497019"/>
          </a:xfrm>
          <a:prstGeom prst="rect">
            <a:avLst/>
          </a:prstGeom>
        </p:spPr>
        <p:txBody>
          <a:bodyPr vert="horz" lIns="91115" tIns="45557" rIns="91115" bIns="45557" rtlCol="0" anchor="b"/>
          <a:lstStyle>
            <a:lvl1pPr algn="r">
              <a:defRPr sz="1200"/>
            </a:lvl1pPr>
          </a:lstStyle>
          <a:p>
            <a:fld id="{0E444AF3-3B8D-466E-BB9B-66B418AAFE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21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63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8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89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39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1238250"/>
            <a:ext cx="4456113" cy="3343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39439" indent="-2844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37599" indent="-227519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2634" indent="-227519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47674" indent="-227519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02712" indent="-22751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57753" indent="-22751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12790" indent="-22751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67829" indent="-22751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743BB86-BDD4-4538-91AA-B0AF524303B9}" type="slidenum">
              <a:rPr lang="zh-TW" altLang="en-US" smtClean="0"/>
              <a:pPr eaLnBrk="1" hangingPunct="1"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14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9CF5-8FBC-4C1C-A442-1982C0F8922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2020/9/4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1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AB4-FB60-4EDE-AEA3-6AE8C1EB05E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CB01-7AC2-40AE-BB87-4C96CF52A4C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4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0FC-91B8-4555-9C30-8DCF4284FE30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13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8BC3-322A-4368-AA51-0AFB9F815DCD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10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0745-D2EE-4017-AC04-F4EC34C09ABC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83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8F83-AEFB-4852-BB3E-0B82D1C8C627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345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17B-9137-4CD2-B194-87A88C20955E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2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7970-30CC-4FA5-80CD-4C5564D14F2C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892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BF46-E4A1-4754-9C4F-D7FF4CBDEDC5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94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A6A0-837C-451B-A40E-670F92AAF176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7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33A7-8D14-48DE-B316-9ED587F37DE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86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0A60-A9BB-45DE-8071-60699A2124CB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772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5CA7-2F69-4E18-8800-B66EFF924C81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938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13D5-E91C-4DFC-9B4C-DE4143C033F8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59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155-10C9-40A0-A64C-76EC705840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9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8AFF-A601-42E0-A5C2-39DBD8864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3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CB-F04F-4BBD-8783-41885FC5A2F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4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90D3-4E70-4934-9224-26927D067A2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7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598C-4CA6-4437-B13A-27656EA737A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79D9-CBA5-4CF2-8CD7-EBD44A98539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9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41E9-9580-461E-8FB8-42907E0FB74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2020/9/4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5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04ABD-ECC4-4F88-8BFD-326A0B6A0CD2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35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32C4-2709-453D-84AA-49D5F4D98E37}" type="datetime1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66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youth.youthhub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htaiwan.net/WorkingHoliday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hyperlink" Target="https://reurl.cc/zo7Nk" TargetMode="External"/><Relationship Id="rId10" Type="http://schemas.openxmlformats.org/officeDocument/2006/relationships/hyperlink" Target="http://youth-resources.yda.gov.tw/" TargetMode="External"/><Relationship Id="rId4" Type="http://schemas.openxmlformats.org/officeDocument/2006/relationships/image" Target="../media/image23.jp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hyperlink" Target="https://ydahub.tw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ng.cloud.ncnu.edu.tw/SignUp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ydahub.tw/web/public/logi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ich.yda.gov.tw/" TargetMode="External"/><Relationship Id="rId2" Type="http://schemas.openxmlformats.org/officeDocument/2006/relationships/hyperlink" Target="https://yopc.yda.gov.tw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youth.youthhub.tw/" TargetMode="External"/><Relationship Id="rId4" Type="http://schemas.openxmlformats.org/officeDocument/2006/relationships/hyperlink" Target="https://youthtravel.tw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hyperlink" Target="https://youthtravel.tw/" TargetMode="External"/><Relationship Id="rId4" Type="http://schemas.openxmlformats.org/officeDocument/2006/relationships/image" Target="../media/image4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yopc.yda.gov.tw/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reurl.cc/8G7EX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hyperlink" Target="https://www.roc-taiwan.org/il/post/1198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s://iyouth.youthhub.tw/" TargetMode="External"/><Relationship Id="rId7" Type="http://schemas.openxmlformats.org/officeDocument/2006/relationships/image" Target="../media/image12.jpg"/><Relationship Id="rId2" Type="http://schemas.openxmlformats.org/officeDocument/2006/relationships/hyperlink" Target="https://youthtravel.tw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taiwanngo.tw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nchdb.boch.gov.tw/talen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start.yda.gov.tw/" TargetMode="External"/><Relationship Id="rId2" Type="http://schemas.openxmlformats.org/officeDocument/2006/relationships/hyperlink" Target="https://rich.yda.gov.tw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hyperlink" Target="https://www.rockfuture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travel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20.jpg"/><Relationship Id="rId4" Type="http://schemas.openxmlformats.org/officeDocument/2006/relationships/hyperlink" Target="https://communitytaiwan.moc.gov.tw/tal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51" y="4491315"/>
            <a:ext cx="125423" cy="98110"/>
          </a:xfrm>
          <a:prstGeom prst="rect">
            <a:avLst/>
          </a:prstGeom>
        </p:spPr>
      </p:pic>
      <p:pic>
        <p:nvPicPr>
          <p:cNvPr id="8" name="圖片 5">
            <a:extLst>
              <a:ext uri="{FF2B5EF4-FFF2-40B4-BE49-F238E27FC236}">
                <a16:creationId xmlns:a16="http://schemas.microsoft.com/office/drawing/2014/main" id="{C0E8E7DB-A381-4EA1-B56D-ECEFE7F9A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" y="283779"/>
            <a:ext cx="739379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9" t="21015" r="679" b="34155"/>
          <a:stretch/>
        </p:blipFill>
        <p:spPr>
          <a:xfrm>
            <a:off x="6489123" y="5465618"/>
            <a:ext cx="3059516" cy="997527"/>
          </a:xfrm>
          <a:prstGeom prst="rect">
            <a:avLst/>
          </a:prstGeom>
        </p:spPr>
      </p:pic>
      <p:sp>
        <p:nvSpPr>
          <p:cNvPr id="10" name="副標題 1">
            <a:extLst>
              <a:ext uri="{FF2B5EF4-FFF2-40B4-BE49-F238E27FC236}">
                <a16:creationId xmlns:a16="http://schemas.microsoft.com/office/drawing/2014/main" id="{79C83A55-7E72-49B8-B061-411B68407A7C}"/>
              </a:ext>
            </a:extLst>
          </p:cNvPr>
          <p:cNvSpPr txBox="1">
            <a:spLocks/>
          </p:cNvSpPr>
          <p:nvPr/>
        </p:nvSpPr>
        <p:spPr>
          <a:xfrm>
            <a:off x="2361357" y="4185521"/>
            <a:ext cx="4421285" cy="7096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TW" altLang="en-US" sz="4000" b="1" dirty="0">
                <a:solidFill>
                  <a:srgbClr val="002060"/>
                </a:solidFill>
                <a:latin typeface="華康墨字體 Std W9" panose="040B0900000000000000" pitchFamily="82" charset="-120"/>
                <a:ea typeface="華康墨字體 Std W9" panose="040B0900000000000000" pitchFamily="82" charset="-120"/>
              </a:rPr>
              <a:t>教育部青年發展署</a:t>
            </a:r>
          </a:p>
        </p:txBody>
      </p:sp>
    </p:spTree>
    <p:extLst>
      <p:ext uri="{BB962C8B-B14F-4D97-AF65-F5344CB8AC3E}">
        <p14:creationId xmlns:p14="http://schemas.microsoft.com/office/powerpoint/2010/main" val="423424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gray">
          <a:xfrm>
            <a:off x="764941" y="2394709"/>
            <a:ext cx="8101153" cy="396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r>
              <a:rPr lang="zh-TW" altLang="en-US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自行規劃符合體驗學習精神之內容</a:t>
            </a:r>
            <a:endParaRPr lang="en-US" altLang="zh-TW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68288" indent="-268288" defTabSz="685800">
              <a:lnSpc>
                <a:spcPts val="2500"/>
              </a:lnSpc>
              <a:spcBef>
                <a:spcPts val="900"/>
              </a:spcBef>
              <a:buClr>
                <a:srgbClr val="424456"/>
              </a:buClr>
              <a:buNone/>
              <a:defRPr/>
            </a:pPr>
            <a:r>
              <a:rPr lang="zh-TW" altLang="en-US" sz="1800" b="1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 </a:t>
            </a:r>
            <a:r>
              <a:rPr lang="zh-TW" altLang="en-US" sz="21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青年可規劃如打工換宿，或在壯遊行程裡同時擔任志工、與達人見習過程中也在當地社區從事志願服務，各種多元的方式，進行更豐富的體驗與學習。</a:t>
            </a:r>
            <a:endParaRPr lang="en-US" altLang="zh-TW" sz="21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>
              <a:buClr>
                <a:srgbClr val="424456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2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度假打工</a:t>
            </a:r>
            <a:endParaRPr lang="en-US" altLang="zh-TW" sz="22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>
              <a:buClr>
                <a:srgbClr val="424456"/>
              </a:buClr>
              <a:buNone/>
              <a:defRPr/>
            </a:pP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 </a:t>
            </a:r>
            <a:r>
              <a:rPr lang="en-US" altLang="zh-TW" sz="2000" b="1" kern="0" dirty="0" err="1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iYouth</a:t>
            </a: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青年國際圓夢平臺</a:t>
            </a: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hlinkClick r:id="rId3"/>
              </a:rPr>
              <a:t>https://iyouth.youthhub.tw</a:t>
            </a:r>
            <a:endParaRPr lang="en-US" altLang="zh-TW" sz="2000" dirty="0"/>
          </a:p>
          <a:p>
            <a:pPr marL="185738" indent="-185738">
              <a:buClr>
                <a:srgbClr val="424456"/>
              </a:buClr>
              <a:buNone/>
              <a:defRPr/>
            </a:pP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青年度假打工網站 </a:t>
            </a: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en-US" altLang="zh-TW" sz="2000" dirty="0">
                <a:hlinkClick r:id="rId4"/>
              </a:rPr>
              <a:t>https://www.youthtaiwan.net/WorkingHoliday/</a:t>
            </a:r>
            <a:endParaRPr lang="en-US" altLang="zh-TW" sz="20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65113" indent="0" defTabSz="685800">
              <a:lnSpc>
                <a:spcPts val="26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r>
              <a:rPr lang="zh-TW" altLang="en-US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外交部與其他國家洽簽度假打工協議，使我國青年赴世界各國深度體驗不同文化及生活方式，累積人生經歷、拓展國際視野，培養獨立自主能力及提升自我競爭力。</a:t>
            </a:r>
          </a:p>
        </p:txBody>
      </p:sp>
      <p:sp>
        <p:nvSpPr>
          <p:cNvPr id="8" name="圓角矩形 7"/>
          <p:cNvSpPr/>
          <p:nvPr/>
        </p:nvSpPr>
        <p:spPr bwMode="auto">
          <a:xfrm>
            <a:off x="843803" y="1601509"/>
            <a:ext cx="1540809" cy="575785"/>
          </a:xfrm>
          <a:prstGeom prst="roundRect">
            <a:avLst/>
          </a:prstGeom>
          <a:solidFill>
            <a:srgbClr val="CC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81303" y="1661823"/>
            <a:ext cx="111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  他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628649" y="647674"/>
            <a:ext cx="4821655" cy="702000"/>
            <a:chOff x="1907704" y="-243408"/>
            <a:chExt cx="5437093" cy="936000"/>
          </a:xfrm>
        </p:grpSpPr>
        <p:sp>
          <p:nvSpPr>
            <p:cNvPr id="11" name="手繪多邊形 10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2845468" y="-184377"/>
              <a:ext cx="4499329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七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96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gray">
          <a:xfrm>
            <a:off x="773906" y="2216078"/>
            <a:ext cx="8101153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628650" y="599962"/>
            <a:ext cx="4917908" cy="702000"/>
            <a:chOff x="1907704" y="-243408"/>
            <a:chExt cx="5437093" cy="936000"/>
          </a:xfrm>
        </p:grpSpPr>
        <p:sp>
          <p:nvSpPr>
            <p:cNvPr id="11" name="手繪多邊形 10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2845468" y="-184377"/>
              <a:ext cx="4499329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八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E05918A0-2DB8-4356-9F57-63EB5F41D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34" y="1487209"/>
            <a:ext cx="2038465" cy="836930"/>
          </a:xfrm>
          <a:prstGeom prst="rect">
            <a:avLst/>
          </a:prstGeom>
          <a:gradFill>
            <a:gsLst>
              <a:gs pos="34410">
                <a:srgbClr val="D8E7F5">
                  <a:alpha val="48000"/>
                  <a:lumMod val="56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835AA88-E3F1-4C14-92E6-9A58BD46F306}"/>
              </a:ext>
            </a:extLst>
          </p:cNvPr>
          <p:cNvSpPr/>
          <p:nvPr/>
        </p:nvSpPr>
        <p:spPr>
          <a:xfrm>
            <a:off x="2121741" y="1786548"/>
            <a:ext cx="230394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看看他人的經驗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832" y="1558380"/>
            <a:ext cx="1981200" cy="666750"/>
          </a:xfrm>
          <a:prstGeom prst="rect">
            <a:avLst/>
          </a:prstGeom>
        </p:spPr>
      </p:pic>
      <p:sp>
        <p:nvSpPr>
          <p:cNvPr id="18" name="內容版面配置區 2"/>
          <p:cNvSpPr txBox="1">
            <a:spLocks/>
          </p:cNvSpPr>
          <p:nvPr/>
        </p:nvSpPr>
        <p:spPr bwMode="gray">
          <a:xfrm>
            <a:off x="628650" y="2626220"/>
            <a:ext cx="6591414" cy="109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buClr>
                <a:srgbClr val="424456"/>
              </a:buClr>
              <a:buNone/>
              <a:defRPr/>
            </a:pPr>
            <a:r>
              <a:rPr lang="zh-TW" altLang="en-US" sz="1800" b="1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青年資源讚</a:t>
            </a: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網站 </a:t>
            </a:r>
            <a:endParaRPr lang="en-US" altLang="zh-TW" sz="20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182563" indent="3175">
              <a:buClr>
                <a:srgbClr val="424456"/>
              </a:buClr>
              <a:buNone/>
              <a:defRPr/>
            </a:pP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青年署彙集公共參與、創新學習、就業創業、國際參與、健康生活、幸福成家、社區深耕等各部會的資訊。</a:t>
            </a:r>
            <a:endParaRPr lang="en-US" altLang="zh-TW" sz="20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182563" indent="-182563">
              <a:buClr>
                <a:srgbClr val="424456"/>
              </a:buClr>
              <a:buNone/>
              <a:defRPr/>
            </a:pPr>
            <a:endParaRPr lang="en-US" altLang="zh-TW" sz="1800" b="1" kern="0" dirty="0">
              <a:solidFill>
                <a:sysClr val="windowText" lastClr="000000"/>
              </a:solidFill>
              <a:latin typeface="Arial" charset="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>
              <a:buClr>
                <a:srgbClr val="424456"/>
              </a:buClr>
              <a:buNone/>
              <a:defRPr/>
            </a:pPr>
            <a:endParaRPr lang="en-US" altLang="zh-TW" sz="14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>
              <a:buClr>
                <a:srgbClr val="424456"/>
              </a:buClr>
              <a:buNone/>
              <a:defRPr/>
            </a:pPr>
            <a:endParaRPr lang="en-US" altLang="zh-TW" sz="14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179388" indent="0" defTabSz="685800">
              <a:lnSpc>
                <a:spcPts val="26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endParaRPr lang="en-US" altLang="zh-TW" sz="14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64" y="2733981"/>
            <a:ext cx="889936" cy="889936"/>
          </a:xfrm>
          <a:prstGeom prst="rect">
            <a:avLst/>
          </a:prstGeom>
        </p:spPr>
      </p:pic>
      <p:sp>
        <p:nvSpPr>
          <p:cNvPr id="20" name="內容版面配置區 2"/>
          <p:cNvSpPr txBox="1">
            <a:spLocks/>
          </p:cNvSpPr>
          <p:nvPr/>
        </p:nvSpPr>
        <p:spPr bwMode="gray">
          <a:xfrm>
            <a:off x="660632" y="3959153"/>
            <a:ext cx="5268467" cy="65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424456"/>
              </a:buClr>
              <a:buNone/>
              <a:defRPr/>
            </a:pPr>
            <a:r>
              <a:rPr lang="zh-TW" altLang="en-US" sz="2000" b="1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en-US" sz="2000" b="1" kern="0" dirty="0">
                <a:solidFill>
                  <a:srgbClr val="7030A0"/>
                </a:solidFill>
                <a:ea typeface="微軟正黑體" panose="020B0604030504040204" pitchFamily="34" charset="-120"/>
              </a:rPr>
              <a:t>青年體驗學習計畫</a:t>
            </a:r>
            <a:r>
              <a:rPr lang="en-US" altLang="zh-TW" sz="2000" b="1" kern="0" dirty="0">
                <a:solidFill>
                  <a:srgbClr val="7030A0"/>
                </a:solidFill>
                <a:ea typeface="微軟正黑體" panose="020B0604030504040204" pitchFamily="34" charset="-120"/>
              </a:rPr>
              <a:t>/</a:t>
            </a:r>
            <a:r>
              <a:rPr lang="zh-TW" altLang="en-US" sz="2000" b="1" kern="0" dirty="0">
                <a:solidFill>
                  <a:srgbClr val="7030A0"/>
                </a:solidFill>
                <a:ea typeface="微軟正黑體" panose="020B0604030504040204" pitchFamily="34" charset="-120"/>
              </a:rPr>
              <a:t>學長姐故事─我很可以</a:t>
            </a:r>
            <a:endParaRPr lang="en-US" altLang="zh-CN" sz="2000" b="1" kern="0" dirty="0">
              <a:solidFill>
                <a:srgbClr val="7030A0"/>
              </a:solidFill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2000" b="1" dirty="0"/>
              <a:t>     </a:t>
            </a:r>
            <a:r>
              <a:rPr lang="en-US" altLang="zh-TW" sz="2000" b="1" dirty="0"/>
              <a:t>(</a:t>
            </a:r>
            <a:r>
              <a:rPr lang="zh-TW" altLang="zh-TW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網址</a:t>
            </a:r>
            <a:r>
              <a:rPr lang="zh-TW" altLang="en-US" sz="2000" b="1" dirty="0"/>
              <a:t> </a:t>
            </a:r>
            <a:r>
              <a:rPr lang="en-US" altLang="zh-TW" sz="2000" b="1" dirty="0">
                <a:hlinkClick r:id="rId5"/>
              </a:rPr>
              <a:t>https://reurl.cc/zo7Nk</a:t>
            </a:r>
            <a:r>
              <a:rPr lang="en-US" altLang="zh-TW" sz="2000" b="1" dirty="0"/>
              <a:t>)</a:t>
            </a:r>
            <a:endParaRPr lang="en-US" altLang="zh-TW" sz="20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538163" indent="-269875" algn="just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None/>
              <a:defRPr/>
            </a:pPr>
            <a:endParaRPr lang="en-US" altLang="zh-TW" sz="14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179388" indent="0" defTabSz="685800">
              <a:lnSpc>
                <a:spcPts val="26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endParaRPr lang="en-US" altLang="zh-TW" sz="14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53022" y="3909979"/>
            <a:ext cx="1979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424456"/>
              </a:buClr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署官網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路徑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國際及體驗學習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壯遊體驗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青年壯遊體驗學習活動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成果分享</a:t>
            </a:r>
            <a:endParaRPr lang="en-US" altLang="zh-TW" sz="16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2" name="圖片 21" descr="C:\Users\user\Downloads\qrcod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26" y="4053447"/>
            <a:ext cx="734362" cy="74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圖片 22" descr="畫面剪輯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5" y="5094201"/>
            <a:ext cx="2576667" cy="1545679"/>
          </a:xfrm>
          <a:prstGeom prst="rect">
            <a:avLst/>
          </a:prstGeom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r="5944"/>
          <a:stretch/>
        </p:blipFill>
        <p:spPr>
          <a:xfrm>
            <a:off x="6204944" y="5087442"/>
            <a:ext cx="2241826" cy="155919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05" y="5087442"/>
            <a:ext cx="2601037" cy="1559197"/>
          </a:xfrm>
          <a:prstGeom prst="rect">
            <a:avLst/>
          </a:prstGeom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5CEF27A3-C3B8-4B46-BBA0-EA43A3E791C0}"/>
              </a:ext>
            </a:extLst>
          </p:cNvPr>
          <p:cNvSpPr txBox="1">
            <a:spLocks/>
          </p:cNvSpPr>
          <p:nvPr/>
        </p:nvSpPr>
        <p:spPr bwMode="gray">
          <a:xfrm>
            <a:off x="3166900" y="2627067"/>
            <a:ext cx="4142618" cy="51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buClr>
                <a:srgbClr val="424456"/>
              </a:buClr>
              <a:buNone/>
              <a:defRPr/>
            </a:pPr>
            <a:r>
              <a:rPr lang="en-US" altLang="zh-TW" sz="2000" kern="0" dirty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10"/>
              </a:rPr>
              <a:t>http://youth-resources.yda.gov.tw/</a:t>
            </a:r>
            <a:endParaRPr lang="en-US" altLang="zh-TW" sz="20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283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628649" y="599962"/>
            <a:ext cx="5014161" cy="702000"/>
            <a:chOff x="1907704" y="-243408"/>
            <a:chExt cx="5437093" cy="936000"/>
          </a:xfrm>
        </p:grpSpPr>
        <p:sp>
          <p:nvSpPr>
            <p:cNvPr id="11" name="手繪多邊形 10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2845468" y="-184377"/>
              <a:ext cx="4499329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九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E05918A0-2DB8-4356-9F57-63EB5F41D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08" y="1389528"/>
            <a:ext cx="2038465" cy="737921"/>
          </a:xfrm>
          <a:prstGeom prst="rect">
            <a:avLst/>
          </a:prstGeom>
          <a:gradFill>
            <a:gsLst>
              <a:gs pos="34410">
                <a:srgbClr val="D8E7F5">
                  <a:alpha val="48000"/>
                  <a:lumMod val="56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835AA88-E3F1-4C14-92E6-9A58BD46F306}"/>
              </a:ext>
            </a:extLst>
          </p:cNvPr>
          <p:cNvSpPr/>
          <p:nvPr/>
        </p:nvSpPr>
        <p:spPr>
          <a:xfrm>
            <a:off x="2192836" y="1546823"/>
            <a:ext cx="230394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看看他人的經驗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05" y="1766114"/>
            <a:ext cx="2199085" cy="828355"/>
          </a:xfrm>
          <a:prstGeom prst="rect">
            <a:avLst/>
          </a:prstGeom>
        </p:spPr>
      </p:pic>
      <p:sp>
        <p:nvSpPr>
          <p:cNvPr id="15" name="Text Box 8">
            <a:extLst>
              <a:ext uri="{FF2B5EF4-FFF2-40B4-BE49-F238E27FC236}">
                <a16:creationId xmlns:a16="http://schemas.microsoft.com/office/drawing/2014/main" id="{BD149479-679B-4CC3-9609-C1551FA187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72000" y="2880368"/>
            <a:ext cx="4046899" cy="312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「超牆青年」</a:t>
            </a:r>
            <a:r>
              <a:rPr lang="en-US" altLang="zh-TW" sz="2000" dirty="0"/>
              <a:t>(</a:t>
            </a:r>
            <a:r>
              <a:rPr lang="zh-TW" altLang="en-US" sz="2000" dirty="0"/>
              <a:t> </a:t>
            </a:r>
            <a:r>
              <a:rPr lang="en-US" altLang="zh-TW" sz="2000" dirty="0">
                <a:hlinkClick r:id="rId4"/>
              </a:rPr>
              <a:t>https://ydahub.tw/</a:t>
            </a:r>
            <a:r>
              <a:rPr lang="zh-TW" altLang="en-US" sz="2000" dirty="0"/>
              <a:t> </a:t>
            </a:r>
            <a:r>
              <a:rPr lang="en-US" altLang="zh-TW" sz="2000" dirty="0"/>
              <a:t>)</a:t>
            </a:r>
            <a:endParaRPr lang="en-US" altLang="zh-TW" sz="20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結了青年署為青年規劃的達人直播、超牆新聞、培訓課程等資源，以及青年交流學習的園地，在青年面對各個需要突破的圍牆時，期許做青年最可靠的墊腳石，讓青年有勇氣跨越高牆，做自己人生的超牆高手，看見更寬廣的世界！</a:t>
            </a:r>
            <a:endParaRPr lang="en-US" altLang="zh-CN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1E7CDA8-B8EE-4923-A3B6-9B279C201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3" y="2900943"/>
            <a:ext cx="4149342" cy="1573086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C6C103D6-44A7-4557-98B7-BB05968265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9" y="4474029"/>
            <a:ext cx="4176383" cy="10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97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23001" y="521941"/>
            <a:ext cx="4179324" cy="702000"/>
            <a:chOff x="1907704" y="-243408"/>
            <a:chExt cx="5572432" cy="936000"/>
          </a:xfrm>
        </p:grpSpPr>
        <p:sp>
          <p:nvSpPr>
            <p:cNvPr id="8" name="手繪多邊形 7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2845469" y="-184377"/>
              <a:ext cx="4634667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aphicFrame>
        <p:nvGraphicFramePr>
          <p:cNvPr id="6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413369"/>
              </p:ext>
            </p:extLst>
          </p:nvPr>
        </p:nvGraphicFramePr>
        <p:xfrm>
          <a:off x="1126187" y="1793561"/>
          <a:ext cx="6959977" cy="430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891019" y="4605184"/>
            <a:ext cx="1622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8"/>
              </a:rPr>
              <a:t>https://young.cloud.ncnu.edu.tw/SignUp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 bwMode="auto">
          <a:xfrm>
            <a:off x="3669525" y="1103245"/>
            <a:ext cx="1839007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80821" y="1186966"/>
            <a:ext cx="162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申請流程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56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995780" y="1925919"/>
            <a:ext cx="7733109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46943" y="601525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sp>
        <p:nvSpPr>
          <p:cNvPr id="27" name="圓角矩形 26"/>
          <p:cNvSpPr/>
          <p:nvPr/>
        </p:nvSpPr>
        <p:spPr bwMode="auto">
          <a:xfrm>
            <a:off x="3806189" y="726099"/>
            <a:ext cx="3430765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064463" y="813228"/>
            <a:ext cx="297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體驗學習企劃書架構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055841803"/>
              </p:ext>
            </p:extLst>
          </p:nvPr>
        </p:nvGraphicFramePr>
        <p:xfrm>
          <a:off x="1140955" y="1494268"/>
          <a:ext cx="6096000" cy="409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AutoShape 5">
            <a:extLst>
              <a:ext uri="{FF2B5EF4-FFF2-40B4-BE49-F238E27FC236}">
                <a16:creationId xmlns:a16="http://schemas.microsoft.com/office/drawing/2014/main" id="{45951732-D7C5-4F7F-8B4A-BD4973B308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10300" y="2236223"/>
            <a:ext cx="1398381" cy="3205353"/>
          </a:xfrm>
          <a:prstGeom prst="roundRect">
            <a:avLst>
              <a:gd name="adj" fmla="val 11921"/>
            </a:avLst>
          </a:prstGeom>
          <a:solidFill>
            <a:srgbClr val="FFFF66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C0044CE4-9541-4EC8-96D0-F6999C8C39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05249" y="2797335"/>
            <a:ext cx="1368815" cy="3339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EFFECT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預期達到什麼成效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未來如何檢視有否達到最初設定的目的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600"/>
              </a:spcBef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defRPr/>
            </a:pP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008FF2DF-7D01-4051-885F-AF7541845B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611">
            <a:off x="3187523" y="5171565"/>
            <a:ext cx="2417044" cy="1585987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FF9878AF-F8F8-4B90-9DB7-AF11A9E45BE0}"/>
              </a:ext>
            </a:extLst>
          </p:cNvPr>
          <p:cNvSpPr txBox="1"/>
          <p:nvPr/>
        </p:nvSpPr>
        <p:spPr>
          <a:xfrm rot="21125274">
            <a:off x="3343735" y="5346773"/>
            <a:ext cx="2283921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RISK  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風險應變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C0044CE4-9541-4EC8-96D0-F6999C8C39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2415" y="1525122"/>
            <a:ext cx="5051891" cy="7335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ts val="2500"/>
              </a:lnSpc>
              <a:defRPr/>
            </a:pPr>
            <a:r>
              <a:rPr lang="zh-TW" altLang="en-US" b="1" dirty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在開始著手研擬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體驗學習企劃內容</a:t>
            </a:r>
            <a:r>
              <a:rPr lang="zh-TW" altLang="en-US" b="1" dirty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前，</a:t>
            </a:r>
            <a:endParaRPr lang="en-US" altLang="zh-TW" b="1" dirty="0">
              <a:solidFill>
                <a:srgbClr val="99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lnSpc>
                <a:spcPts val="2500"/>
              </a:lnSpc>
              <a:defRPr/>
            </a:pPr>
            <a:r>
              <a:rPr lang="zh-TW" altLang="en-US" b="1" dirty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可以先想想以下</a:t>
            </a:r>
            <a:r>
              <a:rPr lang="en-US" altLang="zh-TW" b="1" dirty="0">
                <a:solidFill>
                  <a:srgbClr val="99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5W+2H+1E+1R</a:t>
            </a:r>
            <a:endParaRPr lang="en-US" altLang="zh-CN" dirty="0">
              <a:solidFill>
                <a:srgbClr val="99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F9878AF-F8F8-4B90-9DB7-AF11A9E45BE0}"/>
              </a:ext>
            </a:extLst>
          </p:cNvPr>
          <p:cNvSpPr txBox="1"/>
          <p:nvPr/>
        </p:nvSpPr>
        <p:spPr>
          <a:xfrm rot="21125274">
            <a:off x="3284978" y="5721212"/>
            <a:ext cx="2222134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執行企劃過程可能遇到哪些挑戰、困難、危機如何因應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23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995780" y="1925919"/>
            <a:ext cx="7733109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46943" y="601525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sp>
        <p:nvSpPr>
          <p:cNvPr id="27" name="圓角矩形 26"/>
          <p:cNvSpPr/>
          <p:nvPr/>
        </p:nvSpPr>
        <p:spPr bwMode="auto">
          <a:xfrm>
            <a:off x="3806188" y="726099"/>
            <a:ext cx="3020125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020698" y="813228"/>
            <a:ext cx="280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企劃撰寫數位課程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C0044CE4-9541-4EC8-96D0-F6999C8C39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59498" y="1604782"/>
            <a:ext cx="73566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hangingPunct="0"/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超牆青年</a:t>
            </a: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  </a:t>
            </a:r>
            <a:r>
              <a:rPr lang="en-US" altLang="zh-TW" sz="2000" b="1" u="sng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https://ydahub.tw/web/public/login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662B07F2-5A51-4BC5-937A-DBCA8401C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64" y="2046327"/>
            <a:ext cx="4437352" cy="209690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4A29F40-2BFE-4F07-8BD6-E5FB2547C7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64" y="4238596"/>
            <a:ext cx="4437352" cy="22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6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755370" y="1855491"/>
            <a:ext cx="7733109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88858" y="527204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1071273" y="2124591"/>
            <a:ext cx="7279460" cy="4757549"/>
            <a:chOff x="1104" y="1072"/>
            <a:chExt cx="3696" cy="2358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C48AA2BF-4FF5-4F86-BC30-F5B744DF2D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1072"/>
              <a:ext cx="3696" cy="204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id="{45951732-D7C5-4F7F-8B4A-BD4973B308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5" y="1688"/>
              <a:ext cx="710" cy="68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C0044CE4-9541-4EC8-96D0-F6999C8C39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63" y="1911"/>
              <a:ext cx="805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自傳與動機</a:t>
              </a:r>
              <a:endParaRPr lang="en-US" altLang="zh-CN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BD149479-679B-4CC3-9609-C1551FA187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68" y="1127"/>
              <a:ext cx="2791" cy="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lnSpc>
                  <a:spcPts val="3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zh-TW" sz="18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簡述個人成長背景與現況、學習歷程特殊表現與經驗、自我期許及未來發展等，並陳述申請計畫的原因。</a:t>
              </a:r>
              <a:endPara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9388" indent="-179388">
                <a:lnSpc>
                  <a:spcPts val="3000"/>
                </a:lnSpc>
                <a:spcBef>
                  <a:spcPts val="1200"/>
                </a:spcBef>
                <a:buClrTx/>
                <a:buSz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 家庭、成長背景，對我帶來什麼影響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 marL="179388" indent="-179388">
                <a:lnSpc>
                  <a:spcPts val="3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 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描述</a:t>
              </a:r>
              <a:r>
                <a:rPr lang="zh-TW" altLang="en-US" sz="1800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自我特質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，並連結到為何想參加計畫、自我期許、未來想像的生活或環境、實踐自我價值的方向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我對哪些事物有興趣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>
                <a:lnSpc>
                  <a:spcPts val="3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我的人格特質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>
                <a:lnSpc>
                  <a:spcPts val="3000"/>
                </a:lnSpc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曾經培養的興趣或能力、已具備哪些能力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 marL="179388" indent="-179388">
                <a:lnSpc>
                  <a:spcPts val="3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 在學校學習期間，有哪些特殊的經歷或表現，和這次提企劃的關聯度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endParaRPr lang="en-US" altLang="zh-CN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17" name="圓角矩形 7">
            <a:extLst>
              <a:ext uri="{FF2B5EF4-FFF2-40B4-BE49-F238E27FC236}">
                <a16:creationId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1178062" y="1225695"/>
            <a:ext cx="7210567" cy="843411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289893" y="1302709"/>
            <a:ext cx="7198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完整的企劃書內容，請將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自傳與動機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體驗學習類型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體驗學習企劃內容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，結合為一個檔案上傳方案系統</a:t>
            </a:r>
            <a:endParaRPr lang="zh-TW" altLang="en-US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978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88858" y="527204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826358" y="1325572"/>
            <a:ext cx="7297186" cy="1331602"/>
            <a:chOff x="1124" y="3026"/>
            <a:chExt cx="3705" cy="809"/>
          </a:xfrm>
        </p:grpSpPr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C42F900C-E0C2-48A5-89AB-6AEBA8D7C9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4" y="3026"/>
              <a:ext cx="3696" cy="7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6B0322FC-F936-4745-B204-397B6E8EE4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3" y="3107"/>
              <a:ext cx="757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D3F98763-4FC5-45D8-AB32-C18D67C429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91" y="3236"/>
              <a:ext cx="805" cy="4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想參與的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體驗學習類型</a:t>
              </a:r>
              <a:endParaRPr lang="en-US" altLang="zh-CN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AC11A01C-F0C9-4DF5-90EB-D7A6017D8BD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72" y="3078"/>
              <a:ext cx="2757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lnSpc>
                  <a:spcPts val="3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○ 志願服務    ○ 壯遊探索    ○ 達人見習 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0" indent="0">
                <a:lnSpc>
                  <a:spcPts val="3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○ 創業見習    ○ 社區見習    ○ 其他  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0" indent="0">
                <a:lnSpc>
                  <a:spcPts val="3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zh-TW" sz="1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請聚焦於企劃內容的體驗類型，至</a:t>
              </a:r>
              <a:r>
                <a:rPr lang="zh-CN" altLang="en-US" sz="1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多</a:t>
              </a:r>
              <a:r>
                <a:rPr lang="en-US" altLang="zh-CN" sz="1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TW" altLang="en-US" sz="1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項</a:t>
              </a:r>
              <a:r>
                <a:rPr lang="en-US" altLang="zh-TW" sz="1800" b="1" dirty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TW" altLang="en-US" sz="1800" b="1" dirty="0"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en-US" altLang="zh-CN" sz="1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5" name="圓角矩形 7">
            <a:extLst>
              <a:ext uri="{FF2B5EF4-FFF2-40B4-BE49-F238E27FC236}">
                <a16:creationId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3811888" y="635517"/>
            <a:ext cx="3582847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4059305" y="700020"/>
            <a:ext cx="3488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學習及國際體驗探索規劃</a:t>
            </a:r>
            <a:endParaRPr lang="zh-TW" altLang="en-US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 bwMode="gray">
          <a:xfrm>
            <a:off x="710787" y="2776239"/>
            <a:ext cx="7807886" cy="353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r>
              <a:rPr lang="zh-TW" altLang="en-US" sz="1800" b="1" kern="0" dirty="0">
                <a:ea typeface="微軟正黑體" panose="020B0604030504040204" pitchFamily="34" charset="-120"/>
              </a:rPr>
              <a:t>志願服務：</a:t>
            </a: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至志願服務運用單位，國內外皆可，如機關、機構、學校、法</a:t>
            </a: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                       人或非營利組織等從事志願服務</a:t>
            </a:r>
            <a:r>
              <a:rPr lang="zh-TW" altLang="zh-TW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。</a:t>
            </a: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r>
              <a:rPr lang="zh-TW" altLang="en-US" sz="1800" b="1" kern="0" dirty="0">
                <a:ea typeface="微軟正黑體" panose="020B0604030504040204" pitchFamily="34" charset="-120"/>
              </a:rPr>
              <a:t>壯遊探索：</a:t>
            </a:r>
            <a:r>
              <a:rPr lang="zh-TW" altLang="en-US" sz="18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至國內外各地長時間遊歷、學習觀察，與當地人文社會深度互</a:t>
            </a:r>
            <a:endParaRPr lang="en-US" altLang="zh-TW" sz="18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zh-TW" altLang="en-US" sz="18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動交流，了解我國或他國文化、風土民情，賦予自我與平常以</a:t>
            </a:r>
            <a:endParaRPr lang="en-US" altLang="zh-TW" sz="18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zh-TW" altLang="en-US" sz="18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往不同的任務或挑戰。</a:t>
            </a:r>
            <a:endParaRPr lang="en-US" altLang="zh-TW" sz="18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達人見習</a:t>
            </a: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：可選定國內外之工藝中心、機構等單位學習當地民俗或地方特</a:t>
            </a: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                       有的技能、藝能、技藝等，增進個人文化素養或技術涵養。</a:t>
            </a: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創業見習</a:t>
            </a: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：至新創公司向創業家見習之方式學習新創事務，增進對創業之</a:t>
            </a: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                       瞭解，見習地點可涵蓋國內外。</a:t>
            </a: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r>
              <a:rPr lang="zh-TW" altLang="en-US" sz="1800" b="1" kern="0" dirty="0">
                <a:ea typeface="微軟正黑體" panose="020B0604030504040204" pitchFamily="34" charset="-120"/>
              </a:rPr>
              <a:t>社區見習：</a:t>
            </a:r>
            <a:r>
              <a:rPr lang="zh-TW" altLang="zh-TW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至國內社區組織見習，認識社區文化特色及在地產業資源，</a:t>
            </a: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                       </a:t>
            </a:r>
            <a:r>
              <a:rPr lang="zh-TW" altLang="zh-TW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學習地方創生相關事務</a:t>
            </a: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。</a:t>
            </a: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</a:rPr>
              <a:t>其他</a:t>
            </a:r>
            <a:r>
              <a:rPr lang="zh-TW" altLang="en-US" sz="18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：自行規劃符合體驗學習精神之內容。</a:t>
            </a: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</a:pPr>
            <a:endParaRPr lang="en-US" altLang="zh-TW" sz="18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65510" indent="0">
              <a:lnSpc>
                <a:spcPts val="2500"/>
              </a:lnSpc>
              <a:buClr>
                <a:srgbClr val="424456"/>
              </a:buClr>
              <a:buNone/>
            </a:pPr>
            <a:endParaRPr lang="zh-TW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0" indent="0">
              <a:buClr>
                <a:srgbClr val="424456"/>
              </a:buClr>
              <a:buNone/>
            </a:pPr>
            <a:endParaRPr lang="en-US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64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30243" y="427315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1109932" y="2098794"/>
            <a:ext cx="7279460" cy="4230288"/>
            <a:chOff x="1124" y="3026"/>
            <a:chExt cx="3696" cy="790"/>
          </a:xfrm>
        </p:grpSpPr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C42F900C-E0C2-48A5-89AB-6AEBA8D7C9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4" y="3026"/>
              <a:ext cx="3696" cy="7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6B0322FC-F936-4745-B204-397B6E8EE4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3" y="3107"/>
              <a:ext cx="757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D3F98763-4FC5-45D8-AB32-C18D67C429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89" y="3338"/>
              <a:ext cx="805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zh-TW" sz="2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體驗學習</a:t>
              </a:r>
              <a:endParaRPr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企劃內容</a:t>
              </a:r>
              <a:endParaRPr lang="en-US" altLang="zh-CN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en-US" sz="2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綱要</a:t>
              </a:r>
              <a:endParaRPr lang="en-US" altLang="zh-CN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2844987" y="2387150"/>
            <a:ext cx="5587735" cy="352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企劃發想：動機、目的等。</a:t>
            </a:r>
            <a:endParaRPr lang="en-US" altLang="zh-TW" sz="2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447675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體驗學習規劃主題、內容及執行方法：包含事前規劃準備、執行過程記錄、呈現方式等。</a:t>
            </a:r>
            <a:endParaRPr lang="en-US" altLang="zh-TW" sz="2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程。</a:t>
            </a:r>
            <a:endParaRPr lang="en-US" altLang="zh-TW" sz="2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預算規劃及來源。</a:t>
            </a:r>
            <a:endParaRPr lang="en-US" altLang="zh-TW" sz="2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預期效益：自我期許等。</a:t>
            </a:r>
            <a:endParaRPr lang="en-US" altLang="zh-TW" sz="2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447675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其他：請自行延伸撰擬，如有相關附件亦可放置於企劃中。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14" name="圓角矩形 7">
            <a:extLst>
              <a:ext uri="{FF2B5EF4-FFF2-40B4-BE49-F238E27FC236}">
                <a16:creationId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1588215" y="1302311"/>
            <a:ext cx="6069712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731237" y="1372087"/>
            <a:ext cx="584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學習及國際體驗探索規劃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體驗學習企劃內容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8286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795040" y="1785283"/>
            <a:ext cx="7733109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29145" y="423959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七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826159" y="1933681"/>
            <a:ext cx="7923394" cy="4709440"/>
            <a:chOff x="1109" y="1052"/>
            <a:chExt cx="3696" cy="2104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C48AA2BF-4FF5-4F86-BC30-F5B744DF2D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9" y="1052"/>
              <a:ext cx="3696" cy="59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id="{45951732-D7C5-4F7F-8B4A-BD4973B308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0" y="1115"/>
              <a:ext cx="648" cy="53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C0044CE4-9541-4EC8-96D0-F6999C8C39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61" y="1261"/>
              <a:ext cx="805" cy="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zh-TW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企劃發想</a:t>
              </a:r>
              <a:endParaRPr lang="en-US" altLang="zh-CN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BD149479-679B-4CC3-9609-C1551FA187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62" y="1098"/>
              <a:ext cx="2816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268288" indent="-268288"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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 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參與計畫的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動機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，例如受到人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事、物的影響，或想透過計畫實踐個人興趣、理想，或訓練獨立生活、探索哪些領域。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8288" indent="-268288"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 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規劃的</a:t>
              </a:r>
              <a:r>
                <a:rPr lang="zh-TW" altLang="zh-TW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目的</a:t>
              </a:r>
              <a:r>
                <a:rPr lang="zh-TW" altLang="en-US" sz="16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，例如想達成個人哪些理想或價值觀、想改變環境成為什麼狀態、想釐清生涯方向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CN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C42F900C-E0C2-48A5-89AB-6AEBA8D7C9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9" y="1713"/>
              <a:ext cx="3696" cy="144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6B0322FC-F936-4745-B204-397B6E8EE4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1" y="2043"/>
              <a:ext cx="670" cy="78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C0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D3F98763-4FC5-45D8-AB32-C18D67C429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38" y="2202"/>
              <a:ext cx="616" cy="5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規劃主題內容</a:t>
              </a:r>
              <a:endPara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執行方法</a:t>
              </a:r>
              <a:endParaRPr lang="en-US" altLang="zh-CN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AC11A01C-F0C9-4DF5-90EB-D7A6017D8BD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43" y="1741"/>
              <a:ext cx="2862" cy="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執行企劃前準備事項，例如體驗地點與單位資訊蒐集、行程安排、出國語言能力、取得志願服務證。</a:t>
              </a:r>
              <a:endPara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鼓勵規劃多元體驗類型，並設定主題，</a:t>
              </a:r>
              <a:r>
                <a:rPr lang="zh-TW" altLang="en-US" sz="1700" b="1" dirty="0">
                  <a:solidFill>
                    <a:srgbClr val="A5002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若有規劃升學，體驗學習主題盡量與未來科系學習內容相關</a:t>
              </a: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想在執行企劃的過程當中，發現什麼、學習什麼。</a:t>
              </a:r>
              <a:endPara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執行過程中，如何管理自己的時間、遇到挫折如何面對。</a:t>
              </a:r>
              <a:endPara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如何評估執行完成後，自己要繼續升學或是進入職場。</a:t>
              </a:r>
              <a:endPara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除了</a:t>
              </a:r>
              <a:r>
                <a:rPr lang="zh-TW" altLang="en-US" sz="17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填寫雙週誌，還可用哪些工具紀錄自己體驗過程，例如相片圖文、影像錄影、</a:t>
              </a:r>
              <a:r>
                <a:rPr lang="zh-TW" altLang="zh-TW" sz="17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臉書粉絲專頁或IG</a:t>
              </a:r>
              <a:r>
                <a:rPr lang="zh-TW" altLang="en-US" sz="17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7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體驗成果的</a:t>
              </a:r>
              <a:r>
                <a:rPr lang="zh-TW" altLang="zh-TW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呈現方式</a:t>
              </a:r>
              <a:r>
                <a:rPr lang="zh-TW" altLang="en-US" sz="17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，例如寫成一本書、剪輯為影片、辦理分享會、回高中母校分享經驗。</a:t>
              </a:r>
              <a:endParaRPr lang="en-US" altLang="zh-CN" sz="17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23" name="圓角矩形 7">
            <a:extLst>
              <a:ext uri="{FF2B5EF4-FFF2-40B4-BE49-F238E27FC236}">
                <a16:creationId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1099146" y="1291042"/>
            <a:ext cx="6069712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185975" y="1357983"/>
            <a:ext cx="584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學習及國際體驗探索規劃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體驗學習企劃內容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14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5061" y="9785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    錄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153623048"/>
              </p:ext>
            </p:extLst>
          </p:nvPr>
        </p:nvGraphicFramePr>
        <p:xfrm>
          <a:off x="1646222" y="1972740"/>
          <a:ext cx="5684021" cy="257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手繪多邊形 3"/>
          <p:cNvSpPr/>
          <p:nvPr/>
        </p:nvSpPr>
        <p:spPr>
          <a:xfrm>
            <a:off x="1755129" y="2070635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1942404" y="2748853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1876570" y="3465569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775683" y="4824832"/>
            <a:ext cx="5539517" cy="564460"/>
            <a:chOff x="477988" y="342812"/>
            <a:chExt cx="7604867" cy="752613"/>
          </a:xfrm>
          <a:solidFill>
            <a:srgbClr val="ACDCE2"/>
          </a:solidFill>
        </p:grpSpPr>
        <p:sp>
          <p:nvSpPr>
            <p:cNvPr id="11" name="矩形 10"/>
            <p:cNvSpPr/>
            <p:nvPr/>
          </p:nvSpPr>
          <p:spPr>
            <a:xfrm>
              <a:off x="477988" y="342812"/>
              <a:ext cx="7604867" cy="68562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矩形 11"/>
            <p:cNvSpPr/>
            <p:nvPr/>
          </p:nvSpPr>
          <p:spPr>
            <a:xfrm>
              <a:off x="477988" y="409800"/>
              <a:ext cx="7604867" cy="6856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161" tIns="62865" rIns="62865" bIns="62865" numCol="1" spcCol="1270" anchor="ctr" anchorCtr="0">
              <a:noAutofit/>
            </a:bodyPr>
            <a:lstStyle/>
            <a:p>
              <a:pPr defTabSz="11001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參與青年輔導配套措施</a:t>
              </a:r>
            </a:p>
          </p:txBody>
        </p:sp>
      </p:grpSp>
      <p:sp>
        <p:nvSpPr>
          <p:cNvPr id="10" name="橢圓 9"/>
          <p:cNvSpPr/>
          <p:nvPr/>
        </p:nvSpPr>
        <p:spPr>
          <a:xfrm>
            <a:off x="1433742" y="4797800"/>
            <a:ext cx="642774" cy="64277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群組 12"/>
          <p:cNvGrpSpPr/>
          <p:nvPr/>
        </p:nvGrpSpPr>
        <p:grpSpPr>
          <a:xfrm>
            <a:off x="2002566" y="4140040"/>
            <a:ext cx="5331689" cy="570510"/>
            <a:chOff x="477988" y="342812"/>
            <a:chExt cx="7638474" cy="760680"/>
          </a:xfrm>
          <a:solidFill>
            <a:srgbClr val="ACDCE2"/>
          </a:solidFill>
        </p:grpSpPr>
        <p:sp>
          <p:nvSpPr>
            <p:cNvPr id="14" name="矩形 13"/>
            <p:cNvSpPr/>
            <p:nvPr/>
          </p:nvSpPr>
          <p:spPr>
            <a:xfrm>
              <a:off x="477988" y="342812"/>
              <a:ext cx="7604867" cy="68562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511595" y="417867"/>
              <a:ext cx="7604867" cy="6856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161" tIns="62865" rIns="62865" bIns="62865" numCol="1" spcCol="1270" anchor="ctr" anchorCtr="0">
              <a:noAutofit/>
            </a:bodyPr>
            <a:lstStyle/>
            <a:p>
              <a:pPr defTabSz="11001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審查作業</a:t>
              </a:r>
            </a:p>
          </p:txBody>
        </p:sp>
      </p:grpSp>
      <p:sp>
        <p:nvSpPr>
          <p:cNvPr id="16" name="橢圓 15"/>
          <p:cNvSpPr/>
          <p:nvPr/>
        </p:nvSpPr>
        <p:spPr>
          <a:xfrm>
            <a:off x="1646222" y="4103908"/>
            <a:ext cx="642774" cy="64277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手繪多邊形 16"/>
          <p:cNvSpPr/>
          <p:nvPr/>
        </p:nvSpPr>
        <p:spPr>
          <a:xfrm>
            <a:off x="1739228" y="4131685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1518335" y="4844159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67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795040" y="1785283"/>
            <a:ext cx="7733109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27135" y="582941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八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826159" y="2318472"/>
            <a:ext cx="7896500" cy="4333339"/>
            <a:chOff x="1102" y="1138"/>
            <a:chExt cx="3696" cy="2082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C48AA2BF-4FF5-4F86-BC30-F5B744DF2D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2" y="1138"/>
              <a:ext cx="3696" cy="208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id="{45951732-D7C5-4F7F-8B4A-BD4973B308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8" y="1205"/>
              <a:ext cx="710" cy="29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C0044CE4-9541-4EC8-96D0-F6999C8C39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70" y="1261"/>
              <a:ext cx="805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</a:t>
              </a:r>
              <a:r>
                <a:rPr lang="en-US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CN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</a:t>
              </a:r>
              <a:r>
                <a:rPr lang="en-US" altLang="zh-CN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CN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</a:t>
              </a:r>
              <a:endParaRPr lang="en-US" altLang="zh-CN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BD149479-679B-4CC3-9609-C1551FA187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49" y="1205"/>
              <a:ext cx="2816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en-US" altLang="zh-CN" sz="1600" dirty="0"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CN" altLang="en-US" sz="1600" dirty="0"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CN" sz="1600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CN" altLang="en-US" sz="1600" dirty="0">
                  <a:latin typeface="微軟正黑體" pitchFamily="34" charset="-120"/>
                  <a:ea typeface="微軟正黑體" pitchFamily="34" charset="-120"/>
                </a:rPr>
                <a:t>或</a:t>
              </a:r>
              <a:r>
                <a:rPr lang="en-US" altLang="zh-CN" sz="1600" dirty="0">
                  <a:latin typeface="微軟正黑體" pitchFamily="34" charset="-120"/>
                  <a:ea typeface="微軟正黑體" pitchFamily="34" charset="-120"/>
                </a:rPr>
                <a:t>3</a:t>
              </a:r>
              <a:r>
                <a:rPr lang="zh-CN" altLang="en-US" sz="1600" dirty="0">
                  <a:latin typeface="微軟正黑體" pitchFamily="34" charset="-120"/>
                  <a:ea typeface="微軟正黑體" pitchFamily="34" charset="-120"/>
                </a:rPr>
                <a:t>年</a:t>
              </a:r>
              <a:r>
                <a:rPr lang="en-US" altLang="zh-CN" sz="1600" dirty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lang="zh-CN" altLang="en-US" sz="1600" dirty="0">
                  <a:latin typeface="微軟正黑體" pitchFamily="34" charset="-120"/>
                  <a:ea typeface="微軟正黑體" pitchFamily="34" charset="-120"/>
                </a:rPr>
                <a:t>期間，每種體驗學習類型的執行區間、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執行主題</a:t>
              </a:r>
              <a:r>
                <a:rPr lang="zh-CN" altLang="en-US" sz="1600" dirty="0">
                  <a:latin typeface="微軟正黑體" pitchFamily="34" charset="-120"/>
                  <a:ea typeface="微軟正黑體" pitchFamily="34" charset="-120"/>
                </a:rPr>
                <a:t>、地點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等。以下為執行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年的範例。</a:t>
              </a:r>
              <a:endParaRPr lang="en-US" altLang="zh-CN" sz="1800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endParaRPr lang="en-US" altLang="zh-CN" sz="1800" dirty="0">
                <a:latin typeface="微軟正黑體" pitchFamily="34" charset="-120"/>
                <a:ea typeface="微軟正黑體" pitchFamily="34" charset="-120"/>
              </a:endParaRPr>
            </a:p>
            <a:p>
              <a:pPr marL="268288" indent="-268288">
                <a:spcBef>
                  <a:spcPct val="0"/>
                </a:spcBef>
                <a:buClrTx/>
                <a:buSzTx/>
                <a:buNone/>
              </a:pPr>
              <a:endParaRPr lang="en-US" altLang="zh-CN" sz="1800" dirty="0">
                <a:latin typeface="微軟正黑體" pitchFamily="34" charset="-120"/>
                <a:ea typeface="微軟正黑體" pitchFamily="34" charset="-120"/>
              </a:endParaRPr>
            </a:p>
            <a:p>
              <a:pPr marL="268288" indent="-268288">
                <a:spcBef>
                  <a:spcPct val="0"/>
                </a:spcBef>
                <a:buClrTx/>
                <a:buSzTx/>
                <a:buNone/>
              </a:pPr>
              <a:endParaRPr lang="en-US" altLang="zh-CN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19" name="圓角矩形 7">
            <a:extLst>
              <a:ext uri="{FF2B5EF4-FFF2-40B4-BE49-F238E27FC236}">
                <a16:creationId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1416938" y="1460410"/>
            <a:ext cx="6069712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640642" y="1533129"/>
            <a:ext cx="584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學習及國際體驗探索規劃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體驗學習企劃內容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542683"/>
              </p:ext>
            </p:extLst>
          </p:nvPr>
        </p:nvGraphicFramePr>
        <p:xfrm>
          <a:off x="2179857" y="3121867"/>
          <a:ext cx="6038020" cy="3148060"/>
        </p:xfrm>
        <a:graphic>
          <a:graphicData uri="http://schemas.openxmlformats.org/drawingml/2006/table">
            <a:tbl>
              <a:tblPr firstRow="1" firstCol="1" bandRow="1"/>
              <a:tblGrid>
                <a:gridCol w="110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31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起迄年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期程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體驗類型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執行主題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地點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單位名稱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317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110.8-110.12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為期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個月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志願服務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為主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服務青少年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高雄市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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青少年關懷協會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協會提供膳食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3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壯遊探索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為輔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登山健身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臺灣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</a:t>
                      </a: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登山社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參加登山社團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63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111.1-111.12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為期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社區見習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於壯遊點學習社區事務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臺灣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</a:t>
                      </a: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壯遊點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學習我國社區文化，並賺取至英國旅費，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47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112.1-112.7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為期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個月</a:t>
                      </a:r>
                      <a:r>
                        <a:rPr lang="en-US" sz="1200" b="1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壯遊探索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英國藝術文化探索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英國倫敦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美術館、博物館等藝文館所或機構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住宿青年旅舍結識各國朋友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271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795040" y="1785283"/>
            <a:ext cx="7733109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27135" y="582941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九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755655" y="2093688"/>
            <a:ext cx="7896500" cy="4567088"/>
            <a:chOff x="1069" y="1030"/>
            <a:chExt cx="3696" cy="2082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C48AA2BF-4FF5-4F86-BC30-F5B744DF2D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69" y="1030"/>
              <a:ext cx="3696" cy="208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id="{45951732-D7C5-4F7F-8B4A-BD4973B308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31" y="1112"/>
              <a:ext cx="710" cy="34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C0044CE4-9541-4EC8-96D0-F6999C8C39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66" y="1135"/>
              <a:ext cx="640" cy="3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預算規劃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及來源</a:t>
              </a:r>
              <a:endParaRPr lang="en-US" altLang="zh-CN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BD149479-679B-4CC3-9609-C1551FA187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54" y="1083"/>
              <a:ext cx="2811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盤點執行企劃可能會產生的經費支出，其中保險費務必編列，並建議編預備金，以因應臨時需求，並請說明經費來源，或籌措經費的方式。以下為執行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2</a:t>
              </a: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年的範例。</a:t>
              </a:r>
              <a:endParaRPr lang="en-US" altLang="zh-CN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70" y="3074230"/>
            <a:ext cx="5701553" cy="3420288"/>
          </a:xfrm>
          <a:prstGeom prst="rect">
            <a:avLst/>
          </a:prstGeom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20" name="圓角矩形 7">
            <a:extLst>
              <a:ext uri="{FF2B5EF4-FFF2-40B4-BE49-F238E27FC236}">
                <a16:creationId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1329751" y="1323717"/>
            <a:ext cx="6069712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373160" y="1410229"/>
            <a:ext cx="584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學習及國際體驗探索規劃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體驗學習企劃內容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267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795040" y="1785283"/>
            <a:ext cx="7733109" cy="448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29145" y="423959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37160" y="-184377"/>
              <a:ext cx="4455549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十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826159" y="2066709"/>
            <a:ext cx="7701990" cy="3376071"/>
            <a:chOff x="1109" y="975"/>
            <a:chExt cx="3696" cy="1579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C48AA2BF-4FF5-4F86-BC30-F5B744DF2D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9" y="975"/>
              <a:ext cx="3696" cy="6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id="{45951732-D7C5-4F7F-8B4A-BD4973B308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0" y="1038"/>
              <a:ext cx="648" cy="53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C0044CE4-9541-4EC8-96D0-F6999C8C39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61" y="1184"/>
              <a:ext cx="805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預期效益</a:t>
              </a:r>
              <a:endParaRPr lang="en-US" altLang="zh-CN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BD149479-679B-4CC3-9609-C1551FA187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6" y="1059"/>
              <a:ext cx="281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ts val="60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期待執行完成後，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實現哪些自我期許的理想。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對未來生涯方向，有否更清楚的藍圖。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  <a:buClrTx/>
                <a:buSzTx/>
                <a:buFont typeface="Wingdings 2" panose="05020102010507070707" pitchFamily="18" charset="2"/>
                <a:buChar char="R"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完成企劃目的後，對個人、親友、社會帶來的影響。</a:t>
              </a:r>
              <a:endParaRPr lang="en-US" altLang="zh-CN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C42F900C-E0C2-48A5-89AB-6AEBA8D7C9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9" y="1786"/>
              <a:ext cx="3696" cy="76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6B0322FC-F936-4745-B204-397B6E8EE4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33" y="1866"/>
              <a:ext cx="670" cy="53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C0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D3F98763-4FC5-45D8-AB32-C18D67C429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60" y="2038"/>
              <a:ext cx="616" cy="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</a:t>
              </a:r>
              <a:endParaRPr lang="en-US" altLang="zh-CN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AC11A01C-F0C9-4DF5-90EB-D7A6017D8BD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43" y="1838"/>
              <a:ext cx="2862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ts val="600"/>
                </a:spcBef>
                <a:buClrTx/>
                <a:buSzTx/>
                <a:buNone/>
              </a:pP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請自行延伸撰擬，如有相關附件亦可放置於企劃中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，例如：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71463" indent="-271463">
                <a:spcBef>
                  <a:spcPts val="1200"/>
                </a:spcBef>
                <a:buClrTx/>
                <a:buSzTx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 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內外各項表現的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紀錄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、擔任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班級幹部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、參與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社團活動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語言檢定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專業證照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工讀經歷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</a:t>
              </a:r>
              <a:r>
                <a:rPr lang="en-US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檢附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明文件</a:t>
              </a:r>
              <a:r>
                <a:rPr lang="zh-TW" altLang="zh-TW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>
                <a:spcBef>
                  <a:spcPts val="600"/>
                </a:spcBef>
                <a:buClrTx/>
                <a:buSzTx/>
                <a:buNone/>
              </a:pP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 與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體驗學習類型相關的經歷文件。</a:t>
              </a:r>
              <a:endParaRPr lang="en-US" altLang="zh-CN" sz="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A1AE1FF2-24FE-4B41-87D0-771919D62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99" y="5821226"/>
            <a:ext cx="977190" cy="807361"/>
          </a:xfrm>
          <a:prstGeom prst="rect">
            <a:avLst/>
          </a:prstGeom>
        </p:spPr>
      </p:pic>
      <p:sp>
        <p:nvSpPr>
          <p:cNvPr id="24" name="橢圓 23">
            <a:extLst>
              <a:ext uri="{FF2B5EF4-FFF2-40B4-BE49-F238E27FC236}">
                <a16:creationId xmlns:a16="http://schemas.microsoft.com/office/drawing/2014/main" id="{86F243D7-3245-4B28-B5C1-4D4C8825E094}"/>
              </a:ext>
            </a:extLst>
          </p:cNvPr>
          <p:cNvSpPr/>
          <p:nvPr/>
        </p:nvSpPr>
        <p:spPr>
          <a:xfrm>
            <a:off x="1676907" y="5679058"/>
            <a:ext cx="6672053" cy="677293"/>
          </a:xfrm>
          <a:prstGeom prst="ellipse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企劃撰寫過程，可以跟學校的方案種子教師、家長、同學討論喔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2CEA69D0-0518-4D42-A5EA-925B8909C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19" y="4680430"/>
            <a:ext cx="977190" cy="807361"/>
          </a:xfrm>
          <a:prstGeom prst="rect">
            <a:avLst/>
          </a:prstGeom>
        </p:spPr>
      </p:pic>
      <p:sp>
        <p:nvSpPr>
          <p:cNvPr id="26" name="圓角矩形 7">
            <a:extLst>
              <a:ext uri="{FF2B5EF4-FFF2-40B4-BE49-F238E27FC236}">
                <a16:creationId xmlns:a16="http://schemas.microsoft.com/office/drawing/2014/main" id="{D909439B-335B-4085-9B77-92A9BF7F1C6A}"/>
              </a:ext>
            </a:extLst>
          </p:cNvPr>
          <p:cNvSpPr/>
          <p:nvPr/>
        </p:nvSpPr>
        <p:spPr bwMode="auto">
          <a:xfrm>
            <a:off x="1444656" y="1207082"/>
            <a:ext cx="6069712" cy="533190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55DB39E-28FC-45AD-A04A-012F2F3628D9}"/>
              </a:ext>
            </a:extLst>
          </p:cNvPr>
          <p:cNvSpPr txBox="1"/>
          <p:nvPr/>
        </p:nvSpPr>
        <p:spPr>
          <a:xfrm>
            <a:off x="1544895" y="1297603"/>
            <a:ext cx="5846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學習及國際體驗探索規劃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體驗學習企劃內容</a:t>
            </a:r>
            <a:endParaRPr lang="en-US" altLang="zh-TW" sz="2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5207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795040" y="1785283"/>
            <a:ext cx="7733109" cy="448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29145" y="423959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37160" y="-184377"/>
              <a:ext cx="4455549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十一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826159" y="2066709"/>
            <a:ext cx="7701990" cy="3895631"/>
            <a:chOff x="1109" y="975"/>
            <a:chExt cx="3696" cy="1822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C48AA2BF-4FF5-4F86-BC30-F5B744DF2D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9" y="975"/>
              <a:ext cx="3696" cy="6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id="{45951732-D7C5-4F7F-8B4A-BD4973B308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0" y="1038"/>
              <a:ext cx="648" cy="53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C0044CE4-9541-4EC8-96D0-F6999C8C394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61" y="1147"/>
              <a:ext cx="805" cy="3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轉換計畫</a:t>
              </a:r>
              <a:endPara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申請期限</a:t>
              </a:r>
              <a:endParaRPr lang="en-US" altLang="zh-CN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BD149479-679B-4CC3-9609-C1551FA187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36" y="1034"/>
              <a:ext cx="281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 algn="ctr">
                <a:lnSpc>
                  <a:spcPts val="3000"/>
                </a:lnSpc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報名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青年若想轉至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「青年就業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領航計畫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ctr">
                <a:lnSpc>
                  <a:spcPts val="3000"/>
                </a:lnSpc>
                <a:buNone/>
              </a:pP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須於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110</a:t>
              </a:r>
              <a:r>
                <a:rPr lang="zh-TW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31</a:t>
              </a:r>
              <a:r>
                <a:rPr lang="zh-TW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，洽方案專案辦公室填寫轉換計畫申請單，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提出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申請。</a:t>
              </a:r>
            </a:p>
            <a:p>
              <a:pPr>
                <a:spcBef>
                  <a:spcPts val="600"/>
                </a:spcBef>
                <a:buClrTx/>
                <a:buSzTx/>
                <a:buFont typeface="Wingdings 2" panose="05020102010507070707" pitchFamily="18" charset="2"/>
                <a:buChar char="R"/>
              </a:pPr>
              <a:endParaRPr lang="en-US" altLang="zh-CN" sz="11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C42F900C-E0C2-48A5-89AB-6AEBA8D7C9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9" y="1786"/>
              <a:ext cx="3696" cy="99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6B0322FC-F936-4745-B204-397B6E8EE4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0" y="2012"/>
              <a:ext cx="670" cy="53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C000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D3F98763-4FC5-45D8-AB32-C18D67C429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67" y="2046"/>
              <a:ext cx="616" cy="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因應疫情體驗學習地點備案</a:t>
              </a:r>
              <a:endParaRPr lang="en-US" altLang="zh-CN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AC11A01C-F0C9-4DF5-90EB-D7A6017D8BD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60" y="1854"/>
              <a:ext cx="2744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 algn="just">
                <a:spcBef>
                  <a:spcPts val="600"/>
                </a:spcBef>
                <a:buClrTx/>
                <a:buSzTx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「嚴重特殊傳染性肺炎」國際疫情仍未趨緩，建議想至國外體驗學習的青年，於企劃書除國外體驗類型、國家地點等規劃，預先提出因應疫情調整於國內體驗學習的備案。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indent="0" algn="just">
                <a:spcBef>
                  <a:spcPts val="600"/>
                </a:spcBef>
                <a:buClrTx/>
                <a:buSzTx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隨時留意配合我國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中央流行疫情指揮中心最新發布之規定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圓角矩形 20"/>
          <p:cNvSpPr/>
          <p:nvPr/>
        </p:nvSpPr>
        <p:spPr bwMode="auto">
          <a:xfrm>
            <a:off x="2738323" y="1214143"/>
            <a:ext cx="3602089" cy="600636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483541" y="1286172"/>
            <a:ext cx="217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特別注意事項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952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29145" y="423959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審查作業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961973" y="3599239"/>
            <a:ext cx="7273927" cy="1810891"/>
            <a:chOff x="-2" y="1734660"/>
            <a:chExt cx="7273927" cy="1699390"/>
          </a:xfrm>
        </p:grpSpPr>
        <p:sp>
          <p:nvSpPr>
            <p:cNvPr id="41" name="向上箭號圖說文字 40"/>
            <p:cNvSpPr/>
            <p:nvPr/>
          </p:nvSpPr>
          <p:spPr>
            <a:xfrm rot="10800000">
              <a:off x="-2" y="1734660"/>
              <a:ext cx="7273925" cy="1699390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8269636"/>
                <a:satOff val="13411"/>
                <a:lumOff val="98"/>
                <a:alphaOff val="0"/>
              </a:schemeClr>
            </a:fillRef>
            <a:effectRef idx="0">
              <a:schemeClr val="accent3">
                <a:hueOff val="-8269636"/>
                <a:satOff val="13411"/>
                <a:lumOff val="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向上箭號圖說文字 4"/>
            <p:cNvSpPr/>
            <p:nvPr/>
          </p:nvSpPr>
          <p:spPr>
            <a:xfrm>
              <a:off x="0" y="1891157"/>
              <a:ext cx="7273925" cy="343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執行過程變更企劃 </a:t>
              </a:r>
              <a:r>
                <a:rPr lang="en-US" altLang="zh-TW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(</a:t>
              </a: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執行企劃期間</a:t>
              </a:r>
              <a:r>
                <a:rPr lang="en-US" altLang="zh-TW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)</a:t>
              </a:r>
              <a:endPara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954341" y="4281177"/>
            <a:ext cx="7281557" cy="566218"/>
            <a:chOff x="-9376" y="2425045"/>
            <a:chExt cx="7281557" cy="498001"/>
          </a:xfrm>
        </p:grpSpPr>
        <p:sp>
          <p:nvSpPr>
            <p:cNvPr id="39" name="矩形 38"/>
            <p:cNvSpPr/>
            <p:nvPr/>
          </p:nvSpPr>
          <p:spPr>
            <a:xfrm>
              <a:off x="-1744" y="2425045"/>
              <a:ext cx="7273925" cy="498001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-8531845"/>
                <a:satOff val="9726"/>
                <a:lumOff val="664"/>
                <a:alphaOff val="0"/>
              </a:schemeClr>
            </a:lnRef>
            <a:fillRef idx="1">
              <a:schemeClr val="accent3">
                <a:tint val="40000"/>
                <a:alpha val="90000"/>
                <a:hueOff val="-8531845"/>
                <a:satOff val="9726"/>
                <a:lumOff val="664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8531845"/>
                <a:satOff val="9726"/>
                <a:lumOff val="66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矩形 39"/>
            <p:cNvSpPr/>
            <p:nvPr/>
          </p:nvSpPr>
          <p:spPr>
            <a:xfrm>
              <a:off x="-9376" y="2528706"/>
              <a:ext cx="7273925" cy="337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25400" rIns="14224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zh-TW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如有變更企劃內容，應通知青年署，並由青年署審查</a:t>
              </a:r>
              <a:r>
                <a:rPr lang="zh-TW" altLang="en-US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輔導</a:t>
              </a:r>
              <a:r>
                <a:rPr lang="zh-TW" altLang="zh-TW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小組</a:t>
              </a:r>
              <a:r>
                <a:rPr lang="zh-TW" altLang="en-US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委員</a:t>
              </a:r>
              <a:r>
                <a:rPr lang="zh-TW" altLang="zh-TW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審</a:t>
              </a:r>
              <a:r>
                <a:rPr lang="zh-HK" altLang="zh-TW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查</a:t>
              </a:r>
              <a:r>
                <a:rPr lang="zh-TW" altLang="zh-TW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，如獲審查通過者方得變更</a:t>
              </a:r>
              <a:endParaRPr lang="zh-TW" altLang="en-US" sz="2000" b="1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961970" y="2185702"/>
            <a:ext cx="7273926" cy="1545532"/>
            <a:chOff x="-1" y="122050"/>
            <a:chExt cx="7273926" cy="1668638"/>
          </a:xfrm>
        </p:grpSpPr>
        <p:sp>
          <p:nvSpPr>
            <p:cNvPr id="37" name="向上箭號圖說文字 36"/>
            <p:cNvSpPr/>
            <p:nvPr/>
          </p:nvSpPr>
          <p:spPr>
            <a:xfrm rot="10800000">
              <a:off x="-1" y="122050"/>
              <a:ext cx="7273925" cy="1668638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6539272"/>
                <a:satOff val="26822"/>
                <a:lumOff val="197"/>
                <a:alphaOff val="0"/>
              </a:schemeClr>
            </a:fillRef>
            <a:effectRef idx="0">
              <a:schemeClr val="accent3">
                <a:hueOff val="-16539272"/>
                <a:satOff val="26822"/>
                <a:lumOff val="19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向上箭號圖說文字 8"/>
            <p:cNvSpPr/>
            <p:nvPr/>
          </p:nvSpPr>
          <p:spPr>
            <a:xfrm>
              <a:off x="0" y="176689"/>
              <a:ext cx="7273925" cy="467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修正企劃書審查 </a:t>
              </a:r>
              <a:r>
                <a:rPr lang="en-US" altLang="zh-TW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(7</a:t>
              </a: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月</a:t>
              </a:r>
              <a:r>
                <a:rPr lang="en-US" altLang="zh-TW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)</a:t>
              </a:r>
              <a:endPara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954342" y="2749693"/>
            <a:ext cx="7281556" cy="475980"/>
            <a:chOff x="-19567" y="1025842"/>
            <a:chExt cx="7281556" cy="475980"/>
          </a:xfrm>
        </p:grpSpPr>
        <p:sp>
          <p:nvSpPr>
            <p:cNvPr id="33" name="矩形 32"/>
            <p:cNvSpPr/>
            <p:nvPr/>
          </p:nvSpPr>
          <p:spPr>
            <a:xfrm>
              <a:off x="-11936" y="1064976"/>
              <a:ext cx="7273925" cy="429023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lnRef>
            <a:fillRef idx="1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17063690"/>
                <a:satOff val="19452"/>
                <a:lumOff val="132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矩形 35"/>
            <p:cNvSpPr/>
            <p:nvPr/>
          </p:nvSpPr>
          <p:spPr>
            <a:xfrm>
              <a:off x="-19567" y="1025842"/>
              <a:ext cx="7273925" cy="475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25400" rIns="14224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審查通過青年依照核定企劃，於</a:t>
              </a:r>
              <a:r>
                <a:rPr lang="en-US" altLang="zh-TW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8</a:t>
              </a:r>
              <a:r>
                <a:rPr lang="zh-TW" altLang="en-US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月</a:t>
              </a:r>
              <a:r>
                <a:rPr lang="en-US" altLang="zh-TW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1</a:t>
              </a:r>
              <a:r>
                <a:rPr lang="zh-TW" altLang="en-US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日開始執行</a:t>
              </a: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928552" y="5325640"/>
            <a:ext cx="7307346" cy="1022760"/>
            <a:chOff x="-156149" y="5738408"/>
            <a:chExt cx="7390986" cy="1148432"/>
          </a:xfrm>
        </p:grpSpPr>
        <p:sp>
          <p:nvSpPr>
            <p:cNvPr id="44" name="矩形 43"/>
            <p:cNvSpPr/>
            <p:nvPr/>
          </p:nvSpPr>
          <p:spPr>
            <a:xfrm>
              <a:off x="-39088" y="5738408"/>
              <a:ext cx="7273925" cy="114843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矩形 44"/>
            <p:cNvSpPr/>
            <p:nvPr/>
          </p:nvSpPr>
          <p:spPr>
            <a:xfrm>
              <a:off x="-156149" y="5872323"/>
              <a:ext cx="7273925" cy="441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成果報告審查</a:t>
              </a:r>
              <a:r>
                <a:rPr lang="en-US" altLang="zh-TW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(</a:t>
              </a:r>
              <a:r>
                <a:rPr lang="zh-TW" altLang="en-US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執行期滿一個月內提出報告</a:t>
              </a:r>
              <a:r>
                <a:rPr lang="en-US" altLang="zh-TW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)</a:t>
              </a: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1045612" y="5804539"/>
            <a:ext cx="7190286" cy="578631"/>
            <a:chOff x="58528" y="4517847"/>
            <a:chExt cx="7332458" cy="578631"/>
          </a:xfrm>
        </p:grpSpPr>
        <p:sp>
          <p:nvSpPr>
            <p:cNvPr id="47" name="矩形 46"/>
            <p:cNvSpPr/>
            <p:nvPr/>
          </p:nvSpPr>
          <p:spPr>
            <a:xfrm>
              <a:off x="58528" y="4568200"/>
              <a:ext cx="7332457" cy="528278"/>
            </a:xfrm>
            <a:prstGeom prst="rect">
              <a:avLst/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矩形 47"/>
            <p:cNvSpPr/>
            <p:nvPr/>
          </p:nvSpPr>
          <p:spPr>
            <a:xfrm>
              <a:off x="117061" y="4517847"/>
              <a:ext cx="7273925" cy="44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25400" rIns="14224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kern="1200" dirty="0"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審查通過青年，青年署核發完成計畫參與證明書</a:t>
              </a: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1451055" y="991762"/>
            <a:ext cx="6434765" cy="908147"/>
            <a:chOff x="-394022" y="3138616"/>
            <a:chExt cx="7403925" cy="1346109"/>
          </a:xfrm>
        </p:grpSpPr>
        <p:sp>
          <p:nvSpPr>
            <p:cNvPr id="50" name="矩形 49"/>
            <p:cNvSpPr/>
            <p:nvPr/>
          </p:nvSpPr>
          <p:spPr>
            <a:xfrm>
              <a:off x="-394022" y="3138616"/>
              <a:ext cx="7386286" cy="1346109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矩形 50"/>
            <p:cNvSpPr/>
            <p:nvPr/>
          </p:nvSpPr>
          <p:spPr>
            <a:xfrm>
              <a:off x="-394022" y="3383057"/>
              <a:ext cx="7403925" cy="8151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ts val="3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zh-TW" altLang="en-US" sz="2000" b="1" kern="1200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學校初審推薦青年，參加企劃輔導營</a:t>
              </a:r>
              <a:r>
                <a:rPr lang="en-US" altLang="zh-TW" sz="2000" b="1" kern="1200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(</a:t>
              </a:r>
              <a:r>
                <a:rPr lang="en-US" altLang="zh-TW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5-6</a:t>
              </a:r>
              <a:r>
                <a:rPr lang="zh-TW" altLang="en-US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月期間以辦理</a:t>
              </a:r>
              <a:r>
                <a:rPr lang="en-US" altLang="zh-TW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1</a:t>
              </a:r>
              <a:r>
                <a:rPr lang="zh-TW" altLang="en-US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日為原則</a:t>
              </a:r>
              <a:r>
                <a:rPr lang="en-US" altLang="zh-TW" sz="2000" b="1" kern="1200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)</a:t>
              </a:r>
              <a:r>
                <a:rPr lang="zh-TW" altLang="en-US" sz="2000" b="1" dirty="0">
                  <a:solidFill>
                    <a:schemeClr val="tx1"/>
                  </a:solidFill>
                  <a:latin typeface="Adobe 繁黑體 Std B" panose="020B0700000000000000" pitchFamily="34" charset="-120"/>
                  <a:ea typeface="Adobe 繁黑體 Std B" panose="020B0700000000000000" pitchFamily="34" charset="-120"/>
                </a:rPr>
                <a:t>並修正企劃書提報複審</a:t>
              </a:r>
              <a:endParaRPr lang="en-US" altLang="zh-TW" sz="2000" b="1" kern="1200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endParaRPr>
            </a:p>
          </p:txBody>
        </p:sp>
      </p:grpSp>
      <p:sp>
        <p:nvSpPr>
          <p:cNvPr id="2" name="向下箭號 1"/>
          <p:cNvSpPr/>
          <p:nvPr/>
        </p:nvSpPr>
        <p:spPr>
          <a:xfrm>
            <a:off x="4251090" y="1830033"/>
            <a:ext cx="665164" cy="503785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84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 bwMode="gray">
          <a:xfrm>
            <a:off x="705842" y="1065220"/>
            <a:ext cx="7733109" cy="398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65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75564" y="498279"/>
            <a:ext cx="4038754" cy="702000"/>
            <a:chOff x="1907704" y="-243408"/>
            <a:chExt cx="5385005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9" y="-184377"/>
              <a:ext cx="444724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審查作業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sp>
        <p:nvSpPr>
          <p:cNvPr id="25" name="圓角矩形 7">
            <a:extLst>
              <a:ext uri="{FF2B5EF4-FFF2-40B4-BE49-F238E27FC236}">
                <a16:creationId xmlns:a16="http://schemas.microsoft.com/office/drawing/2014/main" id="{D7905329-7350-4AF3-912E-DA2D538459B0}"/>
              </a:ext>
            </a:extLst>
          </p:cNvPr>
          <p:cNvSpPr/>
          <p:nvPr/>
        </p:nvSpPr>
        <p:spPr bwMode="auto">
          <a:xfrm>
            <a:off x="905211" y="1296526"/>
            <a:ext cx="1990703" cy="40399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074320" y="1292230"/>
            <a:ext cx="7441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企劃輔導營       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5~6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月期間辦理，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協助提案青年完善企劃書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A1AE1FF2-24FE-4B41-87D0-771919D62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2" y="4917277"/>
            <a:ext cx="775194" cy="77519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1349005" y="1755091"/>
            <a:ext cx="6822011" cy="81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企劃輔導營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邀請講師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講授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撰寫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方式及學長姐分享執行經驗</a:t>
            </a: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並安排審查輔導委員與青年面對面研討企劃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10399" r="1459" b="6643"/>
          <a:stretch/>
        </p:blipFill>
        <p:spPr>
          <a:xfrm>
            <a:off x="1660906" y="2605622"/>
            <a:ext cx="6198207" cy="363114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926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7">
            <a:extLst>
              <a:ext uri="{FF2B5EF4-FFF2-40B4-BE49-F238E27FC236}">
                <a16:creationId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336928" y="573261"/>
            <a:ext cx="758802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127570" y="617535"/>
            <a:ext cx="5147724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審查作業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7B909088-49DF-46E2-8F68-4D19C471B0C6}"/>
              </a:ext>
            </a:extLst>
          </p:cNvPr>
          <p:cNvGrpSpPr>
            <a:grpSpLocks/>
          </p:cNvGrpSpPr>
          <p:nvPr/>
        </p:nvGrpSpPr>
        <p:grpSpPr bwMode="auto">
          <a:xfrm>
            <a:off x="336928" y="1721217"/>
            <a:ext cx="4789950" cy="2556663"/>
            <a:chOff x="1949" y="970"/>
            <a:chExt cx="2738" cy="471"/>
          </a:xfrm>
        </p:grpSpPr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D4976349-DAE0-4D7D-AA9C-DC91E81A8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13" y="970"/>
              <a:ext cx="844" cy="22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D4A019F9-89DB-435B-99A8-5E0E7C1206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58" y="1008"/>
              <a:ext cx="753" cy="1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審查輔導</a:t>
              </a:r>
              <a:endParaRPr lang="en-US" altLang="zh-TW" sz="21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lnSpc>
                  <a:spcPts val="2250"/>
                </a:lnSpc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小組委員</a:t>
              </a:r>
              <a:endParaRPr lang="en-US" altLang="zh-TW" sz="21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442AB07C-654A-46B7-AEF5-FCCF88C3F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49" y="1388"/>
              <a:ext cx="273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endParaRPr lang="en-US" altLang="zh-CN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4A019F9-89DB-435B-99A8-5E0E7C1206C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49914" y="1821676"/>
            <a:ext cx="5399221" cy="11054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eaLnBrk="0" hangingPunct="0">
              <a:lnSpc>
                <a:spcPts val="2250"/>
              </a:lnSpc>
              <a:spcBef>
                <a:spcPts val="450"/>
              </a:spcBef>
              <a:defRPr/>
            </a:pPr>
            <a:r>
              <a:rPr lang="zh-TW" altLang="en-US" sz="1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●</a:t>
            </a:r>
            <a:r>
              <a:rPr lang="zh-TW" altLang="zh-TW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協助青年釐清體驗學習方向，輔導青年修正企劃</a:t>
            </a:r>
            <a:r>
              <a:rPr lang="zh-TW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書</a:t>
            </a:r>
            <a:endParaRPr lang="en-US" altLang="zh-TW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eaLnBrk="0" hangingPunct="0">
              <a:lnSpc>
                <a:spcPts val="2250"/>
              </a:lnSpc>
              <a:spcBef>
                <a:spcPts val="450"/>
              </a:spcBef>
              <a:defRPr/>
            </a:pPr>
            <a:r>
              <a:rPr lang="zh-TW" alt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●</a:t>
            </a:r>
            <a:r>
              <a:rPr lang="zh-TW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提供參與青年體驗學習或教育學習問題諮詢</a:t>
            </a:r>
            <a:endParaRPr lang="en-US" altLang="zh-TW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eaLnBrk="0" hangingPunct="0">
              <a:lnSpc>
                <a:spcPts val="2250"/>
              </a:lnSpc>
              <a:spcBef>
                <a:spcPts val="450"/>
              </a:spcBef>
              <a:defRPr/>
            </a:pPr>
            <a:r>
              <a:rPr lang="zh-TW" alt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●</a:t>
            </a:r>
            <a:r>
              <a:rPr lang="zh-TW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提供參與青年修正企劃書審查意見</a:t>
            </a:r>
            <a:endParaRPr lang="en-US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內容版面配置區 1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4" y="3492908"/>
            <a:ext cx="3362657" cy="2520855"/>
          </a:xfr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85" y="3481010"/>
            <a:ext cx="3378529" cy="25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31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B4E9B0-C55B-45E7-9FA3-BFD47FAB2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手繪多邊形 7">
            <a:extLst>
              <a:ext uri="{FF2B5EF4-FFF2-40B4-BE49-F238E27FC236}">
                <a16:creationId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336928" y="573261"/>
            <a:ext cx="758802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127570" y="617535"/>
            <a:ext cx="5631818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審查作業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7B909088-49DF-46E2-8F68-4D19C471B0C6}"/>
              </a:ext>
            </a:extLst>
          </p:cNvPr>
          <p:cNvGrpSpPr>
            <a:grpSpLocks/>
          </p:cNvGrpSpPr>
          <p:nvPr/>
        </p:nvGrpSpPr>
        <p:grpSpPr bwMode="auto">
          <a:xfrm>
            <a:off x="578344" y="1489304"/>
            <a:ext cx="8111661" cy="4803920"/>
            <a:chOff x="1116" y="1116"/>
            <a:chExt cx="3696" cy="885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59D573B3-B8C5-422C-8343-7D9F44547F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6" y="1116"/>
              <a:ext cx="3696" cy="88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D4976349-DAE0-4D7D-AA9C-DC91E81A8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4" y="1197"/>
              <a:ext cx="710" cy="72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D4A019F9-89DB-435B-99A8-5E0E7C1206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7" y="1346"/>
              <a:ext cx="645" cy="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審查輔導小組委員</a:t>
              </a:r>
              <a:endParaRPr lang="en-US" altLang="zh-TW" sz="21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endParaRPr lang="en-US" altLang="zh-TW" sz="21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lnSpc>
                  <a:spcPts val="2250"/>
                </a:lnSpc>
                <a:spcBef>
                  <a:spcPts val="450"/>
                </a:spcBef>
                <a:defRPr/>
              </a:pPr>
              <a:r>
                <a:rPr lang="zh-TW" altLang="en-US" kern="0" dirty="0">
                  <a:solidFill>
                    <a:srgbClr val="CCFF99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審查青年</a:t>
              </a:r>
              <a:endParaRPr lang="en-US" altLang="zh-TW" kern="0" dirty="0">
                <a:solidFill>
                  <a:srgbClr val="CCFF9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lnSpc>
                  <a:spcPts val="2250"/>
                </a:lnSpc>
                <a:defRPr/>
              </a:pPr>
              <a:r>
                <a:rPr lang="zh-TW" altLang="en-US" kern="0" dirty="0">
                  <a:solidFill>
                    <a:srgbClr val="CCFF99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企劃書</a:t>
              </a:r>
              <a:endParaRPr lang="en-US" altLang="zh-TW" kern="0" dirty="0">
                <a:solidFill>
                  <a:srgbClr val="CCFF9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lnSpc>
                  <a:spcPts val="2250"/>
                </a:lnSpc>
                <a:spcBef>
                  <a:spcPts val="450"/>
                </a:spcBef>
                <a:defRPr/>
              </a:pPr>
              <a:r>
                <a:rPr lang="zh-TW" altLang="en-US" kern="0" dirty="0">
                  <a:solidFill>
                    <a:srgbClr val="CCFF99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體驗學習</a:t>
              </a:r>
              <a:endParaRPr lang="en-US" altLang="zh-TW" kern="0" dirty="0">
                <a:solidFill>
                  <a:srgbClr val="CCFF9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lnSpc>
                  <a:spcPts val="2250"/>
                </a:lnSpc>
                <a:defRPr/>
              </a:pPr>
              <a:r>
                <a:rPr lang="zh-TW" altLang="en-US" kern="0" dirty="0">
                  <a:solidFill>
                    <a:srgbClr val="CCFF99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問題諮詢</a:t>
              </a:r>
              <a:endParaRPr lang="en-US" altLang="zh-CN" dirty="0">
                <a:solidFill>
                  <a:srgbClr val="CCFF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endParaRPr lang="en-US" altLang="zh-CN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442AB07C-654A-46B7-AEF5-FCCF88C3F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49" y="1388"/>
              <a:ext cx="273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endParaRPr lang="en-US" altLang="zh-CN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Text Box 7">
            <a:extLst>
              <a:ext uri="{FF2B5EF4-FFF2-40B4-BE49-F238E27FC236}">
                <a16:creationId xmlns:a16="http://schemas.microsoft.com/office/drawing/2014/main" id="{6F7B04A4-803B-461E-9147-83D63D50C4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22377" y="1847562"/>
            <a:ext cx="6167629" cy="4293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王國英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中央大學大氣科學系暨大氣物理研究所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特聘教授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王麗斐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國立臺灣師範大學心理與輔導學系教授兼副主任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李竺姮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奧沃市場趨勢顧問公司首席研究員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林承毅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林事務所執行長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國立政治大學傳播學院兼任講師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陳安穠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IMPCT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恩沛國際投資股份有限公司聯合創辦人之一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6938" indent="-179388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二嘉國際有限公司經理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陳美燕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國立臺灣師範大學運動休閒與餐旅管理研究所教授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郭祥益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教育與就業儲蓄帳戶方案輔導團委員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劉克襄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中央社董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事長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賴偉傑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臺灣綠色公民行動聯盟理事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賴樹盛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全球在地行動公益協會秘書長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515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7">
            <a:extLst>
              <a:ext uri="{FF2B5EF4-FFF2-40B4-BE49-F238E27FC236}">
                <a16:creationId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330850" y="481284"/>
            <a:ext cx="758802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089652" y="513115"/>
            <a:ext cx="4998428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參與青年輔導配套措施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7B909088-49DF-46E2-8F68-4D19C471B0C6}"/>
              </a:ext>
            </a:extLst>
          </p:cNvPr>
          <p:cNvGrpSpPr>
            <a:grpSpLocks/>
          </p:cNvGrpSpPr>
          <p:nvPr/>
        </p:nvGrpSpPr>
        <p:grpSpPr bwMode="auto">
          <a:xfrm>
            <a:off x="522374" y="1189726"/>
            <a:ext cx="7897900" cy="4198316"/>
            <a:chOff x="984" y="1134"/>
            <a:chExt cx="4010" cy="3026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59D573B3-B8C5-422C-8343-7D9F44547F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4" y="1134"/>
              <a:ext cx="4010" cy="299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D4976349-DAE0-4D7D-AA9C-DC91E81A8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96" y="2252"/>
              <a:ext cx="714" cy="685"/>
            </a:xfrm>
            <a:prstGeom prst="roundRect">
              <a:avLst>
                <a:gd name="adj" fmla="val 11921"/>
              </a:avLst>
            </a:prstGeom>
            <a:solidFill>
              <a:srgbClr val="C0000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D4A019F9-89DB-435B-99A8-5E0E7C1206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69" y="2345"/>
              <a:ext cx="741" cy="4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相關計畫申請經費補助</a:t>
              </a:r>
              <a:endParaRPr lang="en-US" altLang="zh-CN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442AB07C-654A-46B7-AEF5-FCCF88C3F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10" y="1249"/>
              <a:ext cx="3120" cy="2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179388" indent="-179388" algn="just">
                <a:lnSpc>
                  <a:spcPts val="2200"/>
                </a:lnSpc>
                <a:spcBef>
                  <a:spcPts val="0"/>
                </a:spcBef>
                <a:buClrTx/>
                <a:buSzTx/>
                <a:buNone/>
              </a:pPr>
              <a:r>
                <a:rPr lang="en-US" altLang="zh-TW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海外長期志工計畫：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18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歲至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35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歲至海外國家提供志願服務計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3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個月以上，每案最高補助額度為新臺幣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18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萬元。</a:t>
              </a:r>
              <a:endParaRPr lang="en-US" altLang="zh-TW" sz="14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endParaRPr>
            </a:p>
            <a:p>
              <a:pPr marL="179388" indent="-179388" algn="just">
                <a:lnSpc>
                  <a:spcPts val="2200"/>
                </a:lnSpc>
                <a:spcBef>
                  <a:spcPts val="0"/>
                </a:spcBef>
                <a:buClrTx/>
                <a:buSzTx/>
                <a:buNone/>
              </a:pP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    資訊詳青年海外和平工作團網站  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  <a:hlinkClick r:id="rId2"/>
                </a:rPr>
                <a:t>https://yopc.yda.gov.tw/</a:t>
              </a:r>
              <a:endParaRPr lang="en-US" altLang="zh-TW" sz="14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endParaRPr>
            </a:p>
            <a:p>
              <a:pPr marL="179388" indent="-179388" algn="just">
                <a:lnSpc>
                  <a:spcPts val="2200"/>
                </a:lnSpc>
                <a:spcBef>
                  <a:spcPts val="600"/>
                </a:spcBef>
                <a:buClrTx/>
                <a:buSzTx/>
                <a:buNone/>
              </a:pPr>
              <a:r>
                <a:rPr lang="en-US" altLang="zh-TW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1600" b="1" kern="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青年創業家見習</a:t>
              </a:r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由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U-start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新創公司提供見習機會，協助見習青年於一定見習時數後，酌予補助見習津貼。</a:t>
              </a:r>
              <a:endParaRPr lang="en-US" altLang="zh-TW" sz="14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endParaRPr>
            </a:p>
            <a:p>
              <a:pPr marL="179388" indent="-179388" algn="just">
                <a:lnSpc>
                  <a:spcPts val="2200"/>
                </a:lnSpc>
                <a:spcBef>
                  <a:spcPts val="0"/>
                </a:spcBef>
                <a:buClrTx/>
                <a:buSzTx/>
                <a:buNone/>
              </a:pP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    資訊詳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RICH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職場體驗網  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  <a:hlinkClick r:id="rId3"/>
                </a:rPr>
                <a:t>https://rich.yda.gov.tw/</a:t>
              </a:r>
              <a:endParaRPr lang="en-US" altLang="zh-TW" sz="14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endParaRPr>
            </a:p>
            <a:p>
              <a:pPr marL="179388" indent="-179388" algn="just" defTabSz="685800">
                <a:lnSpc>
                  <a:spcPts val="2200"/>
                </a:lnSpc>
                <a:spcBef>
                  <a:spcPts val="600"/>
                </a:spcBef>
                <a:buClr>
                  <a:srgbClr val="424456"/>
                </a:buClr>
                <a:buNone/>
                <a:defRPr/>
              </a:pPr>
              <a:r>
                <a:rPr lang="en-US" altLang="zh-TW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青年壯遊點見習：</a:t>
              </a:r>
              <a:r>
                <a:rPr lang="zh-TW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青年壯遊點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提供</a:t>
              </a:r>
              <a:r>
                <a:rPr lang="zh-TW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見習名額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，見習期間至</a:t>
              </a:r>
              <a:r>
                <a:rPr lang="zh-TW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少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3</a:t>
              </a:r>
              <a:r>
                <a:rPr lang="zh-TW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個月，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給與</a:t>
              </a:r>
              <a:r>
                <a:rPr lang="zh-TW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參與青年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經費補助。</a:t>
              </a:r>
              <a:endParaRPr lang="en-US" altLang="zh-TW" sz="14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endParaRPr>
            </a:p>
            <a:p>
              <a:pPr marL="179388" indent="-179388" algn="just" defTabSz="685800">
                <a:lnSpc>
                  <a:spcPts val="2200"/>
                </a:lnSpc>
                <a:spcBef>
                  <a:spcPts val="0"/>
                </a:spcBef>
                <a:buClr>
                  <a:srgbClr val="424456"/>
                </a:buClr>
                <a:buNone/>
                <a:defRPr/>
              </a:pP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    資訊詳壯遊體驗學習網─青年壯遊點專區  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  <a:hlinkClick r:id="rId4"/>
                </a:rPr>
                <a:t> 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  <a:hlinkClick r:id="rId4"/>
                </a:rPr>
                <a:t>https://youthtravel.tw/</a:t>
              </a:r>
              <a:endParaRPr lang="en-US" altLang="zh-TW" sz="14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endParaRPr>
            </a:p>
            <a:p>
              <a:pPr marL="179388" indent="-179388" algn="just" defTabSz="685800">
                <a:lnSpc>
                  <a:spcPts val="2200"/>
                </a:lnSpc>
                <a:spcBef>
                  <a:spcPts val="600"/>
                </a:spcBef>
                <a:buClr>
                  <a:srgbClr val="424456"/>
                </a:buClr>
                <a:buNone/>
                <a:defRPr/>
              </a:pPr>
              <a:r>
                <a:rPr lang="en-US" altLang="zh-TW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 </a:t>
              </a:r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lang="en-US" altLang="zh-TW" sz="1600" b="1" dirty="0" err="1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iYouth</a:t>
              </a:r>
              <a:r>
                <a:rPr lang="en-US" altLang="zh-TW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voice</a:t>
              </a:r>
              <a:r>
                <a:rPr lang="zh-TW" altLang="en-US" sz="16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」青年國際發聲暨蹲點研習計畫</a:t>
              </a:r>
              <a:r>
                <a:rPr lang="zh-TW" altLang="en-US" sz="14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endParaRPr lang="en-US" altLang="zh-TW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9388" indent="-1588" algn="just" defTabSz="685800">
                <a:lnSpc>
                  <a:spcPts val="2200"/>
                </a:lnSpc>
                <a:spcBef>
                  <a:spcPts val="600"/>
                </a:spcBef>
                <a:buClr>
                  <a:srgbClr val="424456"/>
                </a:buClr>
                <a:buNone/>
                <a:defRPr/>
              </a:pP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鼓勵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18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至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35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歲之青年，參與全球國際組織及非政府組織會議、活動或計畫，每案以部分補助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15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萬元上限為原則。</a:t>
              </a:r>
              <a:endParaRPr lang="en-US" altLang="zh-TW" sz="14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endParaRPr>
            </a:p>
            <a:p>
              <a:pPr marL="268288" indent="-268288" algn="just" defTabSz="685800">
                <a:lnSpc>
                  <a:spcPts val="2200"/>
                </a:lnSpc>
                <a:spcBef>
                  <a:spcPts val="0"/>
                </a:spcBef>
                <a:buClr>
                  <a:srgbClr val="424456"/>
                </a:buClr>
                <a:buNone/>
                <a:defRPr/>
              </a:pP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    資訊詳</a:t>
              </a:r>
              <a:r>
                <a:rPr lang="en-US" altLang="zh-TW" sz="1400" kern="0" dirty="0" err="1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iYouth</a:t>
              </a:r>
              <a:r>
                <a:rPr lang="zh-TW" altLang="en-US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</a:rPr>
                <a:t>青年國際圓夢平臺  </a:t>
              </a:r>
              <a:r>
                <a:rPr lang="en-US" altLang="zh-TW" sz="1400" kern="0" dirty="0">
                  <a:solidFill>
                    <a:sysClr val="windowText" lastClr="000000"/>
                  </a:solidFill>
                  <a:ea typeface="微軟正黑體" panose="020B0604030504040204" pitchFamily="34" charset="-120"/>
                  <a:hlinkClick r:id="rId5"/>
                </a:rPr>
                <a:t>https://iyouth.youthhub.tw/</a:t>
              </a:r>
              <a:endParaRPr lang="en-US" altLang="zh-CN" sz="1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38" name="AutoShape 4">
            <a:extLst>
              <a:ext uri="{FF2B5EF4-FFF2-40B4-BE49-F238E27FC236}">
                <a16:creationId xmlns:a16="http://schemas.microsoft.com/office/drawing/2014/main" id="{59D573B3-B8C5-422C-8343-7D9F44547F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2374" y="5458872"/>
            <a:ext cx="7897901" cy="78138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35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AutoShape 5">
            <a:extLst>
              <a:ext uri="{FF2B5EF4-FFF2-40B4-BE49-F238E27FC236}">
                <a16:creationId xmlns:a16="http://schemas.microsoft.com/office/drawing/2014/main" id="{D4976349-DAE0-4D7D-AA9C-DC91E81A80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2803" y="5470048"/>
            <a:ext cx="1266420" cy="74037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Text Box 7">
            <a:extLst>
              <a:ext uri="{FF2B5EF4-FFF2-40B4-BE49-F238E27FC236}">
                <a16:creationId xmlns:a16="http://schemas.microsoft.com/office/drawing/2014/main" id="{D4A019F9-89DB-435B-99A8-5E0E7C1206C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9786" y="5561415"/>
            <a:ext cx="1652454" cy="6510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補助保險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defRPr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endParaRPr lang="en-US" altLang="zh-CN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id="{442AB07C-654A-46B7-AEF5-FCCF88C3FAE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50746" y="5667956"/>
            <a:ext cx="4725578" cy="3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zh-TW" altLang="zh-TW" sz="18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補助每人每年新臺幣</a:t>
            </a:r>
            <a:r>
              <a:rPr lang="en-US" altLang="zh-TW" sz="18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2,500</a:t>
            </a:r>
            <a:r>
              <a:rPr lang="zh-TW" altLang="zh-TW" sz="18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元為限之投保經費</a:t>
            </a:r>
            <a:endParaRPr lang="en-US" altLang="zh-CN" sz="1050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8564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7">
            <a:extLst>
              <a:ext uri="{FF2B5EF4-FFF2-40B4-BE49-F238E27FC236}">
                <a16:creationId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336928" y="573261"/>
            <a:ext cx="758802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127570" y="617535"/>
            <a:ext cx="5631818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參與青年輔導配套措施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7B909088-49DF-46E2-8F68-4D19C471B0C6}"/>
              </a:ext>
            </a:extLst>
          </p:cNvPr>
          <p:cNvGrpSpPr>
            <a:grpSpLocks/>
          </p:cNvGrpSpPr>
          <p:nvPr/>
        </p:nvGrpSpPr>
        <p:grpSpPr bwMode="auto">
          <a:xfrm>
            <a:off x="536141" y="1453820"/>
            <a:ext cx="8159236" cy="4803920"/>
            <a:chOff x="3197" y="946"/>
            <a:chExt cx="3696" cy="885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59D573B3-B8C5-422C-8343-7D9F44547F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97" y="946"/>
              <a:ext cx="3696" cy="88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D4976349-DAE0-4D7D-AA9C-DC91E81A8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7" y="987"/>
              <a:ext cx="2089" cy="138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D4A019F9-89DB-435B-99A8-5E0E7C1206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93" y="1017"/>
              <a:ext cx="1075" cy="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諮詢輔導服務團隊</a:t>
              </a:r>
              <a:endParaRPr lang="en-US" altLang="zh-CN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2" name="Text Box 7">
            <a:extLst>
              <a:ext uri="{FF2B5EF4-FFF2-40B4-BE49-F238E27FC236}">
                <a16:creationId xmlns:a16="http://schemas.microsoft.com/office/drawing/2014/main" id="{6F7B04A4-803B-461E-9147-83D63D50C4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00181" y="2606234"/>
            <a:ext cx="6941560" cy="1585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17550" indent="-717550"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計畫主持人：田秀蘭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國立臺灣師範大學副學務長、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7550" indent="-717550"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學生輔導中心主任、心理與輔導學系教授兼系主任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協同主持人：邱皓政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國立臺灣師範大學企業管理學系教授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spcBef>
                <a:spcPts val="1000"/>
              </a:spcBef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專任助理：繆妮晏心理師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15" name="AutoShape 5">
            <a:extLst>
              <a:ext uri="{FF2B5EF4-FFF2-40B4-BE49-F238E27FC236}">
                <a16:creationId xmlns:a16="http://schemas.microsoft.com/office/drawing/2014/main" id="{45951732-D7C5-4F7F-8B4A-BD4973B308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35251" y="4267351"/>
            <a:ext cx="5730962" cy="1685214"/>
          </a:xfrm>
          <a:prstGeom prst="roundRect">
            <a:avLst>
              <a:gd name="adj" fmla="val 11921"/>
            </a:avLst>
          </a:prstGeom>
          <a:solidFill>
            <a:srgbClr val="FFCC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C0044CE4-9541-4EC8-96D0-F6999C8C39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8982" y="4389229"/>
            <a:ext cx="4854312" cy="14209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協助參與青年事項</a:t>
            </a:r>
            <a:endParaRPr lang="en-US" altLang="zh-TW" sz="2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spcBef>
                <a:spcPts val="600"/>
              </a:spcBef>
              <a:defRPr/>
            </a:pPr>
            <a:r>
              <a:rPr lang="zh-TW" altLang="en-US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雙週誌填寫輔導</a:t>
            </a:r>
            <a:endParaRPr lang="en-US" altLang="zh-TW" b="1" dirty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lnSpc>
                <a:spcPts val="2300"/>
              </a:lnSpc>
              <a:spcBef>
                <a:spcPts val="600"/>
              </a:spcBef>
              <a:defRPr/>
            </a:pPr>
            <a:r>
              <a:rPr lang="zh-TW" altLang="en-US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生活適應、專業學習、人際關係、壓力管理、生涯規劃、升學管道等諮詢服務與輔導</a:t>
            </a:r>
            <a:endParaRPr lang="en-US" altLang="zh-CN" sz="2000" b="1" dirty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275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28650" y="677791"/>
            <a:ext cx="3780420" cy="702000"/>
            <a:chOff x="1907704" y="-243408"/>
            <a:chExt cx="5040560" cy="936000"/>
          </a:xfrm>
        </p:grpSpPr>
        <p:sp>
          <p:nvSpPr>
            <p:cNvPr id="5" name="手繪多邊形 4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2845469" y="-184377"/>
              <a:ext cx="4102795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計畫目的</a:t>
              </a:r>
              <a:endParaRPr lang="en-US" altLang="zh-TW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3" name="內容版面配置區 2">
            <a:extLst>
              <a:ext uri="{FF2B5EF4-FFF2-40B4-BE49-F238E27FC236}">
                <a16:creationId xmlns:a16="http://schemas.microsoft.com/office/drawing/2014/main" id="{9AEE7882-201A-45D7-BCB5-EA864CDAB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990684"/>
              </p:ext>
            </p:extLst>
          </p:nvPr>
        </p:nvGraphicFramePr>
        <p:xfrm>
          <a:off x="628650" y="1517073"/>
          <a:ext cx="8120495" cy="4894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833718" y="1922704"/>
            <a:ext cx="66479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提供高中職應屆畢業生除升學以外的選擇</a:t>
            </a:r>
            <a:endParaRPr lang="zh-TW" altLang="en-US" sz="2800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672686" y="3582386"/>
            <a:ext cx="603242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透過「自己提企劃」，訓練生涯規劃能力，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拓展多元之生活體驗學習面向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98792" y="5277939"/>
            <a:ext cx="572464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運用體驗學習期間探索自我及生涯，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以發展未來生涯方向，提升多元競爭能力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215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7">
            <a:extLst>
              <a:ext uri="{FF2B5EF4-FFF2-40B4-BE49-F238E27FC236}">
                <a16:creationId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356850" y="629725"/>
            <a:ext cx="758802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147491" y="673999"/>
            <a:ext cx="5157065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參與青年輔導配套措施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7B909088-49DF-46E2-8F68-4D19C471B0C6}"/>
              </a:ext>
            </a:extLst>
          </p:cNvPr>
          <p:cNvGrpSpPr>
            <a:grpSpLocks/>
          </p:cNvGrpSpPr>
          <p:nvPr/>
        </p:nvGrpSpPr>
        <p:grpSpPr bwMode="auto">
          <a:xfrm>
            <a:off x="668013" y="2775230"/>
            <a:ext cx="7279460" cy="3414352"/>
            <a:chOff x="1104" y="1152"/>
            <a:chExt cx="3696" cy="2688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59D573B3-B8C5-422C-8343-7D9F44547F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1152"/>
              <a:ext cx="3696" cy="83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D4976349-DAE0-4D7D-AA9C-DC91E81A8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5" y="1230"/>
              <a:ext cx="710" cy="68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D4A019F9-89DB-435B-99A8-5E0E7C1206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31" y="1297"/>
              <a:ext cx="805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zh-TW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預約</a:t>
              </a:r>
              <a:endParaRPr lang="en-US" altLang="zh-TW" sz="21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zh-TW" altLang="zh-TW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諮詢輔導</a:t>
              </a:r>
              <a:endParaRPr lang="en-US" altLang="zh-CN" sz="21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442AB07C-654A-46B7-AEF5-FCCF88C3F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71" y="1221"/>
              <a:ext cx="2829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zh-TW" sz="1800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青年</a:t>
              </a: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可電話或電子郵件提出</a:t>
              </a:r>
              <a:r>
                <a:rPr kumimoji="0" lang="zh-TW" altLang="zh-TW" sz="1800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個別或團體輔導</a:t>
              </a: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需求</a:t>
              </a:r>
              <a:endParaRPr kumimoji="0" lang="en-US" altLang="zh-TW" sz="18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en-US" altLang="zh-TW" sz="1800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(02)7749-5725</a:t>
              </a:r>
            </a:p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en-US" altLang="zh-CN" sz="1800" kern="0" dirty="0">
                  <a:solidFill>
                    <a:sysClr val="windowText" lastClr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youthtravel.ntnu@gmail.com</a:t>
              </a:r>
            </a:p>
          </p:txBody>
        </p: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8E2EB039-8D41-4834-9969-FDFD823894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2074"/>
              <a:ext cx="3696" cy="83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50D2E4F6-812D-47DD-8189-3386898BCB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5" y="2150"/>
              <a:ext cx="710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EF439840-F57B-408A-ACAA-FD4F0CF9280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32" y="2250"/>
              <a:ext cx="616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委員</a:t>
              </a:r>
              <a:endParaRPr lang="en-US" altLang="zh-TW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en-US" sz="21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</a:t>
              </a:r>
              <a:endParaRPr lang="en-US" altLang="zh-CN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D4F9681B-AB65-4B36-BB51-D64CED337B3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6" y="2286"/>
              <a:ext cx="286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95250" indent="-95250">
                <a:spcBef>
                  <a:spcPct val="0"/>
                </a:spcBef>
                <a:buClrTx/>
                <a:buSzTx/>
                <a:buNone/>
                <a:tabLst>
                  <a:tab pos="95250" algn="l"/>
                </a:tabLst>
              </a:pP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參與青年提出請委員輔導之需求，青年署聯繫審查輔導小組委員與青年討論</a:t>
              </a:r>
              <a:endParaRPr lang="en-US" altLang="zh-CN" sz="13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AutoShape 14">
              <a:extLst>
                <a:ext uri="{FF2B5EF4-FFF2-40B4-BE49-F238E27FC236}">
                  <a16:creationId xmlns:a16="http://schemas.microsoft.com/office/drawing/2014/main" id="{E8377F60-F973-4AFE-BE96-BFC9E3D061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006"/>
              <a:ext cx="3696" cy="83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AutoShape 15">
              <a:extLst>
                <a:ext uri="{FF2B5EF4-FFF2-40B4-BE49-F238E27FC236}">
                  <a16:creationId xmlns:a16="http://schemas.microsoft.com/office/drawing/2014/main" id="{4166391C-2F5A-4FF8-991E-3D42C877F5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5" y="3083"/>
              <a:ext cx="710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52B598D1-6CAE-4E2F-8306-109359C77A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82" y="3293"/>
              <a:ext cx="504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雙週誌</a:t>
              </a:r>
              <a:endParaRPr lang="en-US" altLang="zh-CN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63DA01D4-91EB-4ED4-990A-D5DB48B920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16" y="3191"/>
              <a:ext cx="2862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參與青年填寫雙週誌，留下體驗過程心得紀錄</a:t>
              </a:r>
              <a:endParaRPr kumimoji="0" lang="en-US" altLang="zh-TW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青年可於欄位填寫輔導需求，諮詢輔導團隊協助</a:t>
              </a:r>
              <a:endParaRPr lang="en-US" altLang="zh-CN" sz="18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20" name="AutoShape 14">
            <a:extLst>
              <a:ext uri="{FF2B5EF4-FFF2-40B4-BE49-F238E27FC236}">
                <a16:creationId xmlns:a16="http://schemas.microsoft.com/office/drawing/2014/main" id="{E8377F60-F973-4AFE-BE96-BFC9E3D061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8013" y="1465506"/>
            <a:ext cx="7279460" cy="10593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35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AutoShape 15">
            <a:extLst>
              <a:ext uri="{FF2B5EF4-FFF2-40B4-BE49-F238E27FC236}">
                <a16:creationId xmlns:a16="http://schemas.microsoft.com/office/drawing/2014/main" id="{4166391C-2F5A-4FF8-991E-3D42C877F5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7547" y="1563313"/>
            <a:ext cx="1398381" cy="86629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52B598D1-6CAE-4E2F-8306-109359C77A4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0610" y="1668742"/>
            <a:ext cx="121058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TW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專案諮詢</a:t>
            </a:r>
            <a:endParaRPr lang="en-US" altLang="zh-TW" sz="2000" b="1" kern="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zh-TW" altLang="en-US" sz="20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窗口</a:t>
            </a:r>
            <a:endParaRPr lang="en-US" altLang="zh-CN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63DA01D4-91EB-4ED4-990A-D5DB48B9202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67289" y="1700497"/>
            <a:ext cx="56368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kumimoji="0" lang="zh-TW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提供參與青年計畫執行問題諮詢服務</a:t>
            </a:r>
            <a:endParaRPr kumimoji="0" lang="en-US" altLang="zh-TW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kumimoji="0" lang="en-US" altLang="zh-TW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(02)7736-5582     youthee@mail.yda.gov.tw</a:t>
            </a:r>
            <a:endParaRPr lang="en-US" altLang="zh-CN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2949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B4E9B0-C55B-45E7-9FA3-BFD47FAB2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0" y="1587401"/>
            <a:ext cx="78867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手繪多邊形 7">
            <a:extLst>
              <a:ext uri="{FF2B5EF4-FFF2-40B4-BE49-F238E27FC236}">
                <a16:creationId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402838" y="858367"/>
            <a:ext cx="758802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161640" y="890197"/>
            <a:ext cx="516744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參與青年輔導配套措施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7B909088-49DF-46E2-8F68-4D19C471B0C6}"/>
              </a:ext>
            </a:extLst>
          </p:cNvPr>
          <p:cNvGrpSpPr>
            <a:grpSpLocks/>
          </p:cNvGrpSpPr>
          <p:nvPr/>
        </p:nvGrpSpPr>
        <p:grpSpPr bwMode="auto">
          <a:xfrm>
            <a:off x="734437" y="1647488"/>
            <a:ext cx="7326731" cy="4696983"/>
            <a:chOff x="1104" y="1152"/>
            <a:chExt cx="3720" cy="4435"/>
          </a:xfrm>
        </p:grpSpPr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59D573B3-B8C5-422C-8343-7D9F44547F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1152"/>
              <a:ext cx="3696" cy="83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D4976349-DAE0-4D7D-AA9C-DC91E81A8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5" y="1230"/>
              <a:ext cx="710" cy="68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D4A019F9-89DB-435B-99A8-5E0E7C1206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8" y="1251"/>
              <a:ext cx="805" cy="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TW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LINE</a:t>
              </a:r>
            </a:p>
            <a:p>
              <a:pPr algn="ctr" eaLnBrk="0" hangingPunct="0">
                <a:defRPr/>
              </a:pPr>
              <a:r>
                <a:rPr lang="zh-CN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群組互動</a:t>
              </a:r>
              <a:endParaRPr lang="en-US" altLang="zh-CN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442AB07C-654A-46B7-AEF5-FCCF88C3F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57" y="1304"/>
              <a:ext cx="273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與參與青年建立</a:t>
              </a:r>
              <a:r>
                <a:rPr kumimoji="0" lang="en-US" altLang="zh-TW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LINE</a:t>
              </a:r>
              <a:r>
                <a:rPr kumimoji="0" lang="zh-CN" altLang="en-US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群組聯繫互動，</a:t>
              </a: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鼓勵青年相互交流經驗與分享</a:t>
              </a:r>
              <a:endParaRPr lang="en-US" altLang="zh-CN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8E2EB039-8D41-4834-9969-FDFD823894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8" y="4751"/>
              <a:ext cx="3696" cy="83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50D2E4F6-812D-47DD-8189-3386898BCB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9" y="4838"/>
              <a:ext cx="710" cy="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EF439840-F57B-408A-ACAA-FD4F0CF9280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46" y="4849"/>
              <a:ext cx="616" cy="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成果</a:t>
              </a:r>
              <a:endParaRPr lang="en-US" altLang="zh-TW" sz="21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分享</a:t>
              </a:r>
              <a:endParaRPr lang="en-US" altLang="zh-CN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D4F9681B-AB65-4B36-BB51-D64CED337B3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56" y="4885"/>
              <a:ext cx="2862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透過</a:t>
              </a:r>
              <a:r>
                <a:rPr kumimoji="0" lang="zh-TW" altLang="en-US" sz="1600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校園講座</a:t>
              </a:r>
              <a:r>
                <a:rPr kumimoji="0" lang="zh-TW" altLang="en-US" sz="1600" kern="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、</a:t>
              </a:r>
              <a:r>
                <a:rPr kumimoji="0" lang="zh-TW" altLang="en-US" sz="1600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青年壯遊手札或宣導影片</a:t>
              </a:r>
              <a:r>
                <a:rPr kumimoji="0" lang="zh-CN" altLang="en-US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，</a:t>
              </a:r>
              <a:r>
                <a:rPr kumimoji="0" lang="zh-TW" altLang="en-US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或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邀請參與青年進行分享及傳承體驗學習經驗，擴散計畫辦理效益</a:t>
              </a:r>
              <a:endParaRPr kumimoji="0" lang="en-US" altLang="zh-TW" sz="16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5" name="AutoShape 14">
              <a:extLst>
                <a:ext uri="{FF2B5EF4-FFF2-40B4-BE49-F238E27FC236}">
                  <a16:creationId xmlns:a16="http://schemas.microsoft.com/office/drawing/2014/main" id="{E8377F60-F973-4AFE-BE96-BFC9E3D061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8" y="3075"/>
              <a:ext cx="3696" cy="163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AutoShape 15">
              <a:extLst>
                <a:ext uri="{FF2B5EF4-FFF2-40B4-BE49-F238E27FC236}">
                  <a16:creationId xmlns:a16="http://schemas.microsoft.com/office/drawing/2014/main" id="{4166391C-2F5A-4FF8-991E-3D42C877F5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8" y="3501"/>
              <a:ext cx="710" cy="82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52B598D1-6CAE-4E2F-8306-109359C77A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34" y="3603"/>
              <a:ext cx="641" cy="6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就學</a:t>
              </a:r>
              <a:endParaRPr lang="en-US" altLang="zh-TW" sz="2100" b="1" kern="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zh-TW" altLang="en-US" sz="21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配套措施</a:t>
              </a:r>
              <a:endParaRPr lang="en-US" altLang="zh-CN" sz="2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63DA01D4-91EB-4ED4-990A-D5DB48B920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5" y="3231"/>
              <a:ext cx="2883" cy="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133350" indent="-13335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●</a:t>
              </a:r>
              <a:r>
                <a:rPr kumimoji="0" lang="zh-TW" altLang="en-US" sz="165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若有獲得大專校院的錄取通知，請務必報到，才能作為保留學籍的依據</a:t>
              </a:r>
              <a:endParaRPr kumimoji="0" lang="en-US" altLang="zh-TW" sz="1650" b="1" kern="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●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提供大學回流教育機制</a:t>
              </a:r>
              <a:r>
                <a:rPr kumimoji="0" lang="en-US" altLang="zh-TW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特殊選才、甄選入學或個人申請、</a:t>
              </a:r>
              <a:endParaRPr kumimoji="0" lang="en-US" altLang="zh-TW" sz="16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  彈性選系</a:t>
              </a:r>
              <a:r>
                <a:rPr kumimoji="0" lang="en-US" altLang="zh-TW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；執行企劃期間會進行就學意願調查</a:t>
              </a:r>
              <a:endParaRPr kumimoji="0" lang="en-US" altLang="zh-TW" sz="165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0" indent="0"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0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●</a:t>
              </a:r>
              <a:r>
                <a:rPr kumimoji="0" lang="zh-TW" altLang="en-US" sz="165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完成計畫之日起</a:t>
              </a:r>
              <a:r>
                <a:rPr kumimoji="0" lang="en-US" altLang="zh-TW" sz="165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</a:t>
              </a:r>
              <a:r>
                <a:rPr kumimoji="0" lang="zh-TW" altLang="en-US" sz="1650" b="1" kern="0" dirty="0">
                  <a:solidFill>
                    <a:srgbClr val="FF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年內，得報名或申請就學配套措施</a:t>
              </a:r>
              <a:r>
                <a:rPr kumimoji="0" lang="en-US" altLang="zh-TW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kumimoji="0" lang="zh-TW" altLang="en-US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但已運用就學配套</a:t>
              </a:r>
              <a:r>
                <a:rPr kumimoji="0" lang="zh-TW" altLang="zh-TW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並註冊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學校</a:t>
              </a:r>
              <a:r>
                <a:rPr kumimoji="0" lang="zh-TW" altLang="zh-TW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者</a:t>
              </a:r>
              <a:r>
                <a:rPr kumimoji="0" lang="zh-TW" altLang="en-US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，不得再申請</a:t>
              </a:r>
              <a:r>
                <a:rPr kumimoji="0" lang="en-US" altLang="zh-TW" sz="165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8E2EB039-8D41-4834-9969-FDFD823894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1706" y="2704957"/>
            <a:ext cx="7279462" cy="93403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35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50D2E4F6-812D-47DD-8189-3386898BCB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06530" y="2775246"/>
            <a:ext cx="1385821" cy="85293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 sz="135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EF439840-F57B-408A-ACAA-FD4F0CF9280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8637" y="2802280"/>
            <a:ext cx="1151927" cy="8313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16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兵役</a:t>
            </a:r>
            <a:endParaRPr lang="en-US" altLang="zh-TW" sz="16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zh-TW" altLang="en-US" sz="16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學籍保留</a:t>
            </a:r>
            <a:endParaRPr lang="en-US" altLang="zh-TW" sz="16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eaLnBrk="0" hangingPunct="0">
              <a:defRPr/>
            </a:pPr>
            <a:r>
              <a:rPr lang="zh-TW" altLang="en-US" sz="16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配套措施</a:t>
            </a:r>
            <a:endParaRPr lang="en-US" altLang="zh-CN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D4F9681B-AB65-4B36-BB51-D64CED337B3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25626" y="2905810"/>
            <a:ext cx="5636855" cy="68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kumimoji="0" lang="zh-TW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協助役男暫緩徵兵、已獲得大專校院錄取之學生可辦理保留入學資格或休學</a:t>
            </a:r>
            <a:endParaRPr lang="en-US" altLang="zh-CN" sz="13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3010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              </a:t>
            </a:r>
            <a:fld id="{C9395B11-7C6C-4DBE-850E-DB8B8393B26D}" type="slidenum">
              <a:rPr lang="en-US" altLang="zh-TW" smtClean="0"/>
              <a:pPr>
                <a:defRPr/>
              </a:pPr>
              <a:t>32</a:t>
            </a:fld>
            <a:endParaRPr lang="en-US" altLang="zh-TW" dirty="0"/>
          </a:p>
        </p:txBody>
      </p:sp>
      <p:sp>
        <p:nvSpPr>
          <p:cNvPr id="21" name="手繪多邊形 20"/>
          <p:cNvSpPr/>
          <p:nvPr/>
        </p:nvSpPr>
        <p:spPr>
          <a:xfrm>
            <a:off x="2893907" y="854721"/>
            <a:ext cx="4331645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計畫網址及諮詢資訊</a:t>
            </a:r>
            <a:endParaRPr lang="en-US" altLang="zh-TW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內容版面配置區 2"/>
          <p:cNvSpPr>
            <a:spLocks noGrp="1"/>
          </p:cNvSpPr>
          <p:nvPr>
            <p:ph idx="1"/>
          </p:nvPr>
        </p:nvSpPr>
        <p:spPr>
          <a:xfrm>
            <a:off x="3570709" y="3132212"/>
            <a:ext cx="4331645" cy="668142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專案諮詢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(02)7736-5582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52" y="2830274"/>
            <a:ext cx="714785" cy="71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52" y="3813015"/>
            <a:ext cx="750376" cy="750376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12" y="1693115"/>
            <a:ext cx="2527093" cy="720526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3898764" y="1853323"/>
            <a:ext cx="3033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https://youthtravel.tw/</a:t>
            </a:r>
            <a:endParaRPr lang="zh-TW" altLang="en-US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898764" y="4747494"/>
            <a:ext cx="33730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青年體驗學習計畫</a:t>
            </a:r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宣導影片</a:t>
            </a:r>
            <a:endParaRPr lang="en-US" altLang="zh-TW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https://youthtravel.tw/</a:t>
            </a:r>
            <a:endParaRPr lang="en-US" altLang="zh-TW" sz="2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壯遊體驗學習網</a:t>
            </a:r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影音專區</a:t>
            </a:r>
            <a:r>
              <a:rPr lang="en-US" altLang="zh-TW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89" y="4851650"/>
            <a:ext cx="861110" cy="888302"/>
          </a:xfrm>
          <a:prstGeom prst="rect">
            <a:avLst/>
          </a:prstGeom>
        </p:spPr>
      </p:pic>
      <p:pic>
        <p:nvPicPr>
          <p:cNvPr id="28" name="圖片 2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12" y="1568782"/>
            <a:ext cx="863376" cy="84485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CD1C7B69-C00A-4D34-83B8-5DED356B5482}"/>
              </a:ext>
            </a:extLst>
          </p:cNvPr>
          <p:cNvSpPr txBox="1"/>
          <p:nvPr/>
        </p:nvSpPr>
        <p:spPr>
          <a:xfrm>
            <a:off x="3744106" y="3795468"/>
            <a:ext cx="3527697" cy="73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25"/>
              </a:lnSpc>
            </a:pP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專案諮詢電子郵件</a:t>
            </a:r>
            <a:endParaRPr lang="en-US" altLang="zh-TW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25"/>
              </a:lnSpc>
            </a:pPr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youthee@mail.yda.gov.tw</a:t>
            </a:r>
          </a:p>
        </p:txBody>
      </p:sp>
    </p:spTree>
    <p:extLst>
      <p:ext uri="{BB962C8B-B14F-4D97-AF65-F5344CB8AC3E}">
        <p14:creationId xmlns:p14="http://schemas.microsoft.com/office/powerpoint/2010/main" val="3065295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33</a:t>
            </a:fld>
            <a:endParaRPr lang="zh-TW" altLang="en-US"/>
          </a:p>
        </p:txBody>
      </p:sp>
      <p:grpSp>
        <p:nvGrpSpPr>
          <p:cNvPr id="96" name="群組 95"/>
          <p:cNvGrpSpPr/>
          <p:nvPr/>
        </p:nvGrpSpPr>
        <p:grpSpPr>
          <a:xfrm>
            <a:off x="0" y="0"/>
            <a:ext cx="9147093" cy="4514850"/>
            <a:chOff x="0" y="0"/>
            <a:chExt cx="6865145" cy="3388519"/>
          </a:xfrm>
        </p:grpSpPr>
        <p:sp>
          <p:nvSpPr>
            <p:cNvPr id="97" name="Freeform 3"/>
            <p:cNvSpPr>
              <a:spLocks/>
            </p:cNvSpPr>
            <p:nvPr/>
          </p:nvSpPr>
          <p:spPr bwMode="gray">
            <a:xfrm>
              <a:off x="1831182" y="1"/>
              <a:ext cx="2696766" cy="3321844"/>
            </a:xfrm>
            <a:custGeom>
              <a:avLst/>
              <a:gdLst>
                <a:gd name="T0" fmla="*/ 2147483647 w 2265"/>
                <a:gd name="T1" fmla="*/ 2147483647 h 2790"/>
                <a:gd name="T2" fmla="*/ 2147483647 w 2265"/>
                <a:gd name="T3" fmla="*/ 2147483647 h 2790"/>
                <a:gd name="T4" fmla="*/ 2147483647 w 2265"/>
                <a:gd name="T5" fmla="*/ 2147483647 h 2790"/>
                <a:gd name="T6" fmla="*/ 0 w 2265"/>
                <a:gd name="T7" fmla="*/ 0 h 2790"/>
                <a:gd name="T8" fmla="*/ 2147483647 w 2265"/>
                <a:gd name="T9" fmla="*/ 2147483647 h 2790"/>
                <a:gd name="T10" fmla="*/ 2147483647 w 2265"/>
                <a:gd name="T11" fmla="*/ 2147483647 h 2790"/>
                <a:gd name="T12" fmla="*/ 2147483647 w 2265"/>
                <a:gd name="T13" fmla="*/ 2147483647 h 2790"/>
                <a:gd name="T14" fmla="*/ 2147483647 w 2265"/>
                <a:gd name="T15" fmla="*/ 2147483647 h 27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5"/>
                <a:gd name="T25" fmla="*/ 0 h 2790"/>
                <a:gd name="T26" fmla="*/ 2265 w 2265"/>
                <a:gd name="T27" fmla="*/ 2790 h 27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5" h="2790">
                  <a:moveTo>
                    <a:pt x="1895" y="2790"/>
                  </a:moveTo>
                  <a:cubicBezTo>
                    <a:pt x="2092" y="2493"/>
                    <a:pt x="2169" y="1787"/>
                    <a:pt x="2001" y="1455"/>
                  </a:cubicBezTo>
                  <a:cubicBezTo>
                    <a:pt x="1833" y="1123"/>
                    <a:pt x="1290" y="1089"/>
                    <a:pt x="909" y="885"/>
                  </a:cubicBezTo>
                  <a:cubicBezTo>
                    <a:pt x="528" y="681"/>
                    <a:pt x="95" y="144"/>
                    <a:pt x="0" y="0"/>
                  </a:cubicBezTo>
                  <a:lnTo>
                    <a:pt x="466" y="6"/>
                  </a:lnTo>
                  <a:cubicBezTo>
                    <a:pt x="570" y="267"/>
                    <a:pt x="788" y="572"/>
                    <a:pt x="1074" y="759"/>
                  </a:cubicBezTo>
                  <a:cubicBezTo>
                    <a:pt x="1359" y="946"/>
                    <a:pt x="1880" y="1011"/>
                    <a:pt x="2072" y="1396"/>
                  </a:cubicBezTo>
                  <a:cubicBezTo>
                    <a:pt x="2265" y="1781"/>
                    <a:pt x="2045" y="2639"/>
                    <a:pt x="1895" y="2790"/>
                  </a:cubicBezTo>
                  <a:close/>
                </a:path>
              </a:pathLst>
            </a:custGeom>
            <a:solidFill>
              <a:srgbClr val="FFFF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8" name="Freeform 4"/>
            <p:cNvSpPr>
              <a:spLocks/>
            </p:cNvSpPr>
            <p:nvPr/>
          </p:nvSpPr>
          <p:spPr bwMode="gray">
            <a:xfrm>
              <a:off x="10716" y="16669"/>
              <a:ext cx="4289822" cy="3371850"/>
            </a:xfrm>
            <a:custGeom>
              <a:avLst/>
              <a:gdLst>
                <a:gd name="T0" fmla="*/ 2147483647 w 3603"/>
                <a:gd name="T1" fmla="*/ 2147483647 h 2832"/>
                <a:gd name="T2" fmla="*/ 2147483647 w 3603"/>
                <a:gd name="T3" fmla="*/ 2147483647 h 2832"/>
                <a:gd name="T4" fmla="*/ 2147483647 w 3603"/>
                <a:gd name="T5" fmla="*/ 2147483647 h 2832"/>
                <a:gd name="T6" fmla="*/ 0 w 3603"/>
                <a:gd name="T7" fmla="*/ 0 h 2832"/>
                <a:gd name="T8" fmla="*/ 2147483647 w 3603"/>
                <a:gd name="T9" fmla="*/ 0 h 2832"/>
                <a:gd name="T10" fmla="*/ 2147483647 w 3603"/>
                <a:gd name="T11" fmla="*/ 2147483647 h 2832"/>
                <a:gd name="T12" fmla="*/ 2147483647 w 3603"/>
                <a:gd name="T13" fmla="*/ 2147483647 h 2832"/>
                <a:gd name="T14" fmla="*/ 2147483647 w 3603"/>
                <a:gd name="T15" fmla="*/ 2147483647 h 28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03"/>
                <a:gd name="T25" fmla="*/ 0 h 2832"/>
                <a:gd name="T26" fmla="*/ 3603 w 3603"/>
                <a:gd name="T27" fmla="*/ 2832 h 28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03" h="2832">
                  <a:moveTo>
                    <a:pt x="3395" y="2832"/>
                  </a:moveTo>
                  <a:cubicBezTo>
                    <a:pt x="3514" y="2657"/>
                    <a:pt x="3539" y="2194"/>
                    <a:pt x="3450" y="1888"/>
                  </a:cubicBezTo>
                  <a:cubicBezTo>
                    <a:pt x="3361" y="1581"/>
                    <a:pt x="2487" y="1524"/>
                    <a:pt x="1918" y="1188"/>
                  </a:cubicBezTo>
                  <a:cubicBezTo>
                    <a:pt x="1350" y="851"/>
                    <a:pt x="128" y="228"/>
                    <a:pt x="0" y="0"/>
                  </a:cubicBezTo>
                  <a:lnTo>
                    <a:pt x="1145" y="0"/>
                  </a:lnTo>
                  <a:cubicBezTo>
                    <a:pt x="1248" y="271"/>
                    <a:pt x="1793" y="730"/>
                    <a:pt x="1995" y="891"/>
                  </a:cubicBezTo>
                  <a:cubicBezTo>
                    <a:pt x="2197" y="1052"/>
                    <a:pt x="3405" y="1416"/>
                    <a:pt x="3504" y="1817"/>
                  </a:cubicBezTo>
                  <a:cubicBezTo>
                    <a:pt x="3603" y="2218"/>
                    <a:pt x="3486" y="2743"/>
                    <a:pt x="3395" y="2832"/>
                  </a:cubicBezTo>
                  <a:close/>
                </a:path>
              </a:pathLst>
            </a:custGeom>
            <a:solidFill>
              <a:srgbClr val="FFCC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99" name="WordArt 3"/>
            <p:cNvSpPr>
              <a:spLocks noChangeArrowheads="1" noChangeShapeType="1" noTextEdit="1"/>
            </p:cNvSpPr>
            <p:nvPr/>
          </p:nvSpPr>
          <p:spPr bwMode="gray">
            <a:xfrm>
              <a:off x="843856" y="809095"/>
              <a:ext cx="2808312" cy="1121727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defRPr/>
              </a:pPr>
              <a:r>
                <a:rPr lang="zh-TW" altLang="en-US" sz="4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簡報結束</a:t>
              </a:r>
              <a:endParaRPr lang="en-US" altLang="zh-TW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endParaRPr>
            </a:p>
            <a:p>
              <a:pPr algn="ctr">
                <a:defRPr/>
              </a:pPr>
              <a:r>
                <a:rPr lang="zh-TW" altLang="en-US" sz="4800" b="1" kern="10" dirty="0"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zh-TW" altLang="en-US" sz="4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rPr>
                <a:t>謝謝聆聽</a:t>
              </a:r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gray">
            <a:xfrm>
              <a:off x="4892280" y="310755"/>
              <a:ext cx="1972865" cy="2496740"/>
            </a:xfrm>
            <a:custGeom>
              <a:avLst/>
              <a:gdLst>
                <a:gd name="T0" fmla="*/ 0 w 1657"/>
                <a:gd name="T1" fmla="*/ 2147483647 h 2583"/>
                <a:gd name="T2" fmla="*/ 2147483647 w 1657"/>
                <a:gd name="T3" fmla="*/ 2147483647 h 2583"/>
                <a:gd name="T4" fmla="*/ 2147483647 w 1657"/>
                <a:gd name="T5" fmla="*/ 2147483647 h 2583"/>
                <a:gd name="T6" fmla="*/ 2147483647 w 1657"/>
                <a:gd name="T7" fmla="*/ 0 h 2583"/>
                <a:gd name="T8" fmla="*/ 2147483647 w 1657"/>
                <a:gd name="T9" fmla="*/ 2147483647 h 2583"/>
                <a:gd name="T10" fmla="*/ 0 w 1657"/>
                <a:gd name="T11" fmla="*/ 2147483647 h 25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7"/>
                <a:gd name="T19" fmla="*/ 0 h 2583"/>
                <a:gd name="T20" fmla="*/ 1657 w 1657"/>
                <a:gd name="T21" fmla="*/ 2583 h 25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7" h="2583">
                  <a:moveTo>
                    <a:pt x="0" y="2583"/>
                  </a:moveTo>
                  <a:cubicBezTo>
                    <a:pt x="558" y="2524"/>
                    <a:pt x="852" y="2300"/>
                    <a:pt x="1129" y="1978"/>
                  </a:cubicBezTo>
                  <a:cubicBezTo>
                    <a:pt x="1406" y="1656"/>
                    <a:pt x="1528" y="1439"/>
                    <a:pt x="1657" y="1117"/>
                  </a:cubicBezTo>
                  <a:lnTo>
                    <a:pt x="1645" y="0"/>
                  </a:lnTo>
                  <a:cubicBezTo>
                    <a:pt x="1598" y="291"/>
                    <a:pt x="1225" y="1470"/>
                    <a:pt x="950" y="1877"/>
                  </a:cubicBezTo>
                  <a:cubicBezTo>
                    <a:pt x="675" y="2284"/>
                    <a:pt x="499" y="2494"/>
                    <a:pt x="0" y="2583"/>
                  </a:cubicBezTo>
                  <a:close/>
                </a:path>
              </a:pathLst>
            </a:custGeom>
            <a:solidFill>
              <a:srgbClr val="9999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101" name="Freeform 7"/>
            <p:cNvSpPr>
              <a:spLocks/>
            </p:cNvSpPr>
            <p:nvPr/>
          </p:nvSpPr>
          <p:spPr bwMode="gray">
            <a:xfrm>
              <a:off x="0" y="464345"/>
              <a:ext cx="4063604" cy="2856310"/>
            </a:xfrm>
            <a:custGeom>
              <a:avLst/>
              <a:gdLst>
                <a:gd name="T0" fmla="*/ 2147483647 w 3413"/>
                <a:gd name="T1" fmla="*/ 2147483647 h 2399"/>
                <a:gd name="T2" fmla="*/ 2147483647 w 3413"/>
                <a:gd name="T3" fmla="*/ 2147483647 h 2399"/>
                <a:gd name="T4" fmla="*/ 2147483647 w 3413"/>
                <a:gd name="T5" fmla="*/ 2147483647 h 2399"/>
                <a:gd name="T6" fmla="*/ 0 w 3413"/>
                <a:gd name="T7" fmla="*/ 2147483647 h 2399"/>
                <a:gd name="T8" fmla="*/ 2147483647 w 3413"/>
                <a:gd name="T9" fmla="*/ 0 h 2399"/>
                <a:gd name="T10" fmla="*/ 2147483647 w 3413"/>
                <a:gd name="T11" fmla="*/ 2147483647 h 2399"/>
                <a:gd name="T12" fmla="*/ 2147483647 w 3413"/>
                <a:gd name="T13" fmla="*/ 2147483647 h 2399"/>
                <a:gd name="T14" fmla="*/ 2147483647 w 3413"/>
                <a:gd name="T15" fmla="*/ 2147483647 h 23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3"/>
                <a:gd name="T25" fmla="*/ 0 h 2399"/>
                <a:gd name="T26" fmla="*/ 3413 w 3413"/>
                <a:gd name="T27" fmla="*/ 2399 h 23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3" h="2399">
                  <a:moveTo>
                    <a:pt x="3413" y="2399"/>
                  </a:moveTo>
                  <a:cubicBezTo>
                    <a:pt x="3361" y="2324"/>
                    <a:pt x="3246" y="2028"/>
                    <a:pt x="2928" y="1962"/>
                  </a:cubicBezTo>
                  <a:cubicBezTo>
                    <a:pt x="2610" y="1896"/>
                    <a:pt x="1990" y="2131"/>
                    <a:pt x="1502" y="2003"/>
                  </a:cubicBezTo>
                  <a:cubicBezTo>
                    <a:pt x="937" y="1819"/>
                    <a:pt x="386" y="1510"/>
                    <a:pt x="0" y="1196"/>
                  </a:cubicBezTo>
                  <a:lnTo>
                    <a:pt x="6" y="0"/>
                  </a:lnTo>
                  <a:cubicBezTo>
                    <a:pt x="109" y="271"/>
                    <a:pt x="893" y="1158"/>
                    <a:pt x="1461" y="1558"/>
                  </a:cubicBezTo>
                  <a:cubicBezTo>
                    <a:pt x="1906" y="1919"/>
                    <a:pt x="2644" y="1780"/>
                    <a:pt x="2969" y="1920"/>
                  </a:cubicBezTo>
                  <a:cubicBezTo>
                    <a:pt x="3294" y="2060"/>
                    <a:pt x="3349" y="2288"/>
                    <a:pt x="3413" y="2399"/>
                  </a:cubicBezTo>
                  <a:close/>
                </a:path>
              </a:pathLst>
            </a:custGeom>
            <a:solidFill>
              <a:srgbClr val="FF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grpSp>
          <p:nvGrpSpPr>
            <p:cNvPr id="102" name="Group 35"/>
            <p:cNvGrpSpPr>
              <a:grpSpLocks/>
            </p:cNvGrpSpPr>
            <p:nvPr/>
          </p:nvGrpSpPr>
          <p:grpSpPr bwMode="auto">
            <a:xfrm>
              <a:off x="5857530" y="1321806"/>
              <a:ext cx="221757" cy="185238"/>
              <a:chOff x="797" y="2258"/>
              <a:chExt cx="109" cy="91"/>
            </a:xfrm>
            <a:solidFill>
              <a:srgbClr val="B2B2B2"/>
            </a:solidFill>
          </p:grpSpPr>
          <p:sp>
            <p:nvSpPr>
              <p:cNvPr id="133" name="Line 42"/>
              <p:cNvSpPr>
                <a:spLocks noChangeShapeType="1"/>
              </p:cNvSpPr>
              <p:nvPr/>
            </p:nvSpPr>
            <p:spPr bwMode="gray">
              <a:xfrm flipV="1">
                <a:off x="797" y="2258"/>
                <a:ext cx="66" cy="72"/>
              </a:xfrm>
              <a:prstGeom prst="line">
                <a:avLst/>
              </a:prstGeom>
              <a:grpFill/>
              <a:ln w="9525">
                <a:solidFill>
                  <a:srgbClr val="FFFFFF">
                    <a:alpha val="39999"/>
                  </a:srgbClr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34" name="Line 43"/>
              <p:cNvSpPr>
                <a:spLocks noChangeShapeType="1"/>
              </p:cNvSpPr>
              <p:nvPr/>
            </p:nvSpPr>
            <p:spPr bwMode="gray">
              <a:xfrm flipV="1">
                <a:off x="806" y="2315"/>
                <a:ext cx="100" cy="34"/>
              </a:xfrm>
              <a:prstGeom prst="line">
                <a:avLst/>
              </a:prstGeom>
              <a:grpFill/>
              <a:ln w="9525">
                <a:solidFill>
                  <a:srgbClr val="FFFFFF">
                    <a:alpha val="39999"/>
                  </a:srgbClr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</p:grpSp>
        <p:grpSp>
          <p:nvGrpSpPr>
            <p:cNvPr id="103" name="Group 67"/>
            <p:cNvGrpSpPr>
              <a:grpSpLocks/>
            </p:cNvGrpSpPr>
            <p:nvPr/>
          </p:nvGrpSpPr>
          <p:grpSpPr bwMode="auto">
            <a:xfrm rot="20596004">
              <a:off x="673891" y="2316422"/>
              <a:ext cx="1292223" cy="640271"/>
              <a:chOff x="1152" y="584"/>
              <a:chExt cx="3946" cy="1960"/>
            </a:xfrm>
            <a:solidFill>
              <a:srgbClr val="B2B2B2"/>
            </a:solidFill>
          </p:grpSpPr>
          <p:sp>
            <p:nvSpPr>
              <p:cNvPr id="123" name="Freeform 68"/>
              <p:cNvSpPr>
                <a:spLocks/>
              </p:cNvSpPr>
              <p:nvPr/>
            </p:nvSpPr>
            <p:spPr bwMode="gray">
              <a:xfrm>
                <a:off x="1152" y="584"/>
                <a:ext cx="3920" cy="1720"/>
              </a:xfrm>
              <a:custGeom>
                <a:avLst/>
                <a:gdLst>
                  <a:gd name="T0" fmla="*/ 0 w 3920"/>
                  <a:gd name="T1" fmla="*/ 1500 h 1720"/>
                  <a:gd name="T2" fmla="*/ 768 w 3920"/>
                  <a:gd name="T3" fmla="*/ 424 h 1720"/>
                  <a:gd name="T4" fmla="*/ 2208 w 3920"/>
                  <a:gd name="T5" fmla="*/ 424 h 1720"/>
                  <a:gd name="T6" fmla="*/ 3920 w 3920"/>
                  <a:gd name="T7" fmla="*/ 828 h 1720"/>
                  <a:gd name="T8" fmla="*/ 3216 w 3920"/>
                  <a:gd name="T9" fmla="*/ 1720 h 1720"/>
                  <a:gd name="T10" fmla="*/ 1524 w 3920"/>
                  <a:gd name="T11" fmla="*/ 1600 h 1720"/>
                  <a:gd name="T12" fmla="*/ 3232 w 3920"/>
                  <a:gd name="T13" fmla="*/ 1628 h 1720"/>
                  <a:gd name="T14" fmla="*/ 3748 w 3920"/>
                  <a:gd name="T15" fmla="*/ 820 h 1720"/>
                  <a:gd name="T16" fmla="*/ 2256 w 3920"/>
                  <a:gd name="T17" fmla="*/ 472 h 1720"/>
                  <a:gd name="T18" fmla="*/ 1468 w 3920"/>
                  <a:gd name="T19" fmla="*/ 1524 h 1720"/>
                  <a:gd name="T20" fmla="*/ 2160 w 3920"/>
                  <a:gd name="T21" fmla="*/ 472 h 1720"/>
                  <a:gd name="T22" fmla="*/ 812 w 3920"/>
                  <a:gd name="T23" fmla="*/ 508 h 1720"/>
                  <a:gd name="T24" fmla="*/ 96 w 3920"/>
                  <a:gd name="T25" fmla="*/ 1432 h 1720"/>
                  <a:gd name="T26" fmla="*/ 1488 w 3920"/>
                  <a:gd name="T27" fmla="*/ 1576 h 1720"/>
                  <a:gd name="T28" fmla="*/ 0 w 3920"/>
                  <a:gd name="T29" fmla="*/ 1500 h 17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20"/>
                  <a:gd name="T46" fmla="*/ 0 h 1720"/>
                  <a:gd name="T47" fmla="*/ 3920 w 3920"/>
                  <a:gd name="T48" fmla="*/ 1720 h 17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20" h="1720">
                    <a:moveTo>
                      <a:pt x="0" y="1500"/>
                    </a:moveTo>
                    <a:cubicBezTo>
                      <a:pt x="0" y="1500"/>
                      <a:pt x="288" y="936"/>
                      <a:pt x="768" y="424"/>
                    </a:cubicBezTo>
                    <a:cubicBezTo>
                      <a:pt x="1652" y="0"/>
                      <a:pt x="2208" y="424"/>
                      <a:pt x="2208" y="424"/>
                    </a:cubicBezTo>
                    <a:cubicBezTo>
                      <a:pt x="3440" y="8"/>
                      <a:pt x="3752" y="612"/>
                      <a:pt x="3920" y="828"/>
                    </a:cubicBezTo>
                    <a:cubicBezTo>
                      <a:pt x="3660" y="1224"/>
                      <a:pt x="3216" y="1720"/>
                      <a:pt x="3216" y="1720"/>
                    </a:cubicBezTo>
                    <a:cubicBezTo>
                      <a:pt x="2844" y="1540"/>
                      <a:pt x="2504" y="1284"/>
                      <a:pt x="1524" y="1600"/>
                    </a:cubicBezTo>
                    <a:cubicBezTo>
                      <a:pt x="2400" y="1068"/>
                      <a:pt x="3000" y="1500"/>
                      <a:pt x="3232" y="1628"/>
                    </a:cubicBezTo>
                    <a:cubicBezTo>
                      <a:pt x="3512" y="1242"/>
                      <a:pt x="3672" y="1012"/>
                      <a:pt x="3748" y="820"/>
                    </a:cubicBezTo>
                    <a:cubicBezTo>
                      <a:pt x="3316" y="320"/>
                      <a:pt x="2643" y="350"/>
                      <a:pt x="2256" y="472"/>
                    </a:cubicBezTo>
                    <a:cubicBezTo>
                      <a:pt x="1872" y="1000"/>
                      <a:pt x="1484" y="1524"/>
                      <a:pt x="1468" y="1524"/>
                    </a:cubicBezTo>
                    <a:cubicBezTo>
                      <a:pt x="1700" y="948"/>
                      <a:pt x="2160" y="472"/>
                      <a:pt x="2160" y="472"/>
                    </a:cubicBezTo>
                    <a:cubicBezTo>
                      <a:pt x="2051" y="303"/>
                      <a:pt x="1280" y="296"/>
                      <a:pt x="812" y="508"/>
                    </a:cubicBezTo>
                    <a:cubicBezTo>
                      <a:pt x="452" y="988"/>
                      <a:pt x="96" y="1432"/>
                      <a:pt x="96" y="1432"/>
                    </a:cubicBezTo>
                    <a:cubicBezTo>
                      <a:pt x="1024" y="1112"/>
                      <a:pt x="1488" y="1576"/>
                      <a:pt x="1488" y="1576"/>
                    </a:cubicBezTo>
                    <a:cubicBezTo>
                      <a:pt x="1472" y="1587"/>
                      <a:pt x="792" y="1324"/>
                      <a:pt x="0" y="1500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24" name="Freeform 69"/>
              <p:cNvSpPr>
                <a:spLocks/>
              </p:cNvSpPr>
              <p:nvPr/>
            </p:nvSpPr>
            <p:spPr bwMode="gray">
              <a:xfrm>
                <a:off x="2880" y="1584"/>
                <a:ext cx="2218" cy="960"/>
              </a:xfrm>
              <a:custGeom>
                <a:avLst/>
                <a:gdLst>
                  <a:gd name="T0" fmla="*/ 0 w 2218"/>
                  <a:gd name="T1" fmla="*/ 672 h 960"/>
                  <a:gd name="T2" fmla="*/ 1640 w 2218"/>
                  <a:gd name="T3" fmla="*/ 960 h 960"/>
                  <a:gd name="T4" fmla="*/ 2208 w 2218"/>
                  <a:gd name="T5" fmla="*/ 0 h 960"/>
                  <a:gd name="T6" fmla="*/ 1580 w 2218"/>
                  <a:gd name="T7" fmla="*/ 888 h 960"/>
                  <a:gd name="T8" fmla="*/ 0 w 2218"/>
                  <a:gd name="T9" fmla="*/ 672 h 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8"/>
                  <a:gd name="T16" fmla="*/ 0 h 960"/>
                  <a:gd name="T17" fmla="*/ 2218 w 2218"/>
                  <a:gd name="T18" fmla="*/ 960 h 9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8" h="960">
                    <a:moveTo>
                      <a:pt x="0" y="672"/>
                    </a:moveTo>
                    <a:cubicBezTo>
                      <a:pt x="1004" y="672"/>
                      <a:pt x="1252" y="944"/>
                      <a:pt x="1640" y="960"/>
                    </a:cubicBezTo>
                    <a:cubicBezTo>
                      <a:pt x="2068" y="464"/>
                      <a:pt x="2218" y="12"/>
                      <a:pt x="2208" y="0"/>
                    </a:cubicBezTo>
                    <a:cubicBezTo>
                      <a:pt x="2148" y="40"/>
                      <a:pt x="1840" y="516"/>
                      <a:pt x="1580" y="888"/>
                    </a:cubicBezTo>
                    <a:cubicBezTo>
                      <a:pt x="740" y="544"/>
                      <a:pt x="268" y="624"/>
                      <a:pt x="0" y="672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25" name="Freeform 70"/>
              <p:cNvSpPr>
                <a:spLocks/>
              </p:cNvSpPr>
              <p:nvPr/>
            </p:nvSpPr>
            <p:spPr bwMode="gray">
              <a:xfrm>
                <a:off x="1248" y="2032"/>
                <a:ext cx="1584" cy="392"/>
              </a:xfrm>
              <a:custGeom>
                <a:avLst/>
                <a:gdLst>
                  <a:gd name="T0" fmla="*/ 0 w 1584"/>
                  <a:gd name="T1" fmla="*/ 224 h 392"/>
                  <a:gd name="T2" fmla="*/ 1152 w 1584"/>
                  <a:gd name="T3" fmla="*/ 224 h 392"/>
                  <a:gd name="T4" fmla="*/ 1584 w 1584"/>
                  <a:gd name="T5" fmla="*/ 272 h 392"/>
                  <a:gd name="T6" fmla="*/ 1144 w 1584"/>
                  <a:gd name="T7" fmla="*/ 144 h 392"/>
                  <a:gd name="T8" fmla="*/ 0 w 1584"/>
                  <a:gd name="T9" fmla="*/ 224 h 3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4"/>
                  <a:gd name="T16" fmla="*/ 0 h 392"/>
                  <a:gd name="T17" fmla="*/ 1584 w 1584"/>
                  <a:gd name="T18" fmla="*/ 392 h 3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4" h="392">
                    <a:moveTo>
                      <a:pt x="0" y="224"/>
                    </a:moveTo>
                    <a:cubicBezTo>
                      <a:pt x="628" y="84"/>
                      <a:pt x="892" y="108"/>
                      <a:pt x="1152" y="224"/>
                    </a:cubicBezTo>
                    <a:cubicBezTo>
                      <a:pt x="1320" y="336"/>
                      <a:pt x="1380" y="392"/>
                      <a:pt x="1584" y="272"/>
                    </a:cubicBezTo>
                    <a:cubicBezTo>
                      <a:pt x="1360" y="320"/>
                      <a:pt x="1240" y="188"/>
                      <a:pt x="1144" y="144"/>
                    </a:cubicBezTo>
                    <a:cubicBezTo>
                      <a:pt x="1048" y="100"/>
                      <a:pt x="372" y="0"/>
                      <a:pt x="0" y="224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26" name="Freeform 71"/>
              <p:cNvSpPr>
                <a:spLocks/>
              </p:cNvSpPr>
              <p:nvPr/>
            </p:nvSpPr>
            <p:spPr bwMode="gray">
              <a:xfrm>
                <a:off x="2784" y="2032"/>
                <a:ext cx="1731" cy="344"/>
              </a:xfrm>
              <a:custGeom>
                <a:avLst/>
                <a:gdLst>
                  <a:gd name="T0" fmla="*/ 0 w 1731"/>
                  <a:gd name="T1" fmla="*/ 176 h 344"/>
                  <a:gd name="T2" fmla="*/ 1604 w 1731"/>
                  <a:gd name="T3" fmla="*/ 344 h 344"/>
                  <a:gd name="T4" fmla="*/ 760 w 1731"/>
                  <a:gd name="T5" fmla="*/ 72 h 344"/>
                  <a:gd name="T6" fmla="*/ 0 w 1731"/>
                  <a:gd name="T7" fmla="*/ 176 h 3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31"/>
                  <a:gd name="T13" fmla="*/ 0 h 344"/>
                  <a:gd name="T14" fmla="*/ 1731 w 1731"/>
                  <a:gd name="T15" fmla="*/ 344 h 3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31" h="344">
                    <a:moveTo>
                      <a:pt x="0" y="176"/>
                    </a:moveTo>
                    <a:cubicBezTo>
                      <a:pt x="856" y="0"/>
                      <a:pt x="1604" y="344"/>
                      <a:pt x="1604" y="344"/>
                    </a:cubicBezTo>
                    <a:cubicBezTo>
                      <a:pt x="1731" y="327"/>
                      <a:pt x="1056" y="80"/>
                      <a:pt x="760" y="72"/>
                    </a:cubicBezTo>
                    <a:cubicBezTo>
                      <a:pt x="464" y="64"/>
                      <a:pt x="244" y="60"/>
                      <a:pt x="0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27" name="Freeform 72"/>
              <p:cNvSpPr>
                <a:spLocks/>
              </p:cNvSpPr>
              <p:nvPr/>
            </p:nvSpPr>
            <p:spPr bwMode="gray">
              <a:xfrm>
                <a:off x="4440" y="1680"/>
                <a:ext cx="504" cy="672"/>
              </a:xfrm>
              <a:custGeom>
                <a:avLst/>
                <a:gdLst>
                  <a:gd name="T0" fmla="*/ 456 w 504"/>
                  <a:gd name="T1" fmla="*/ 48 h 672"/>
                  <a:gd name="T2" fmla="*/ 312 w 504"/>
                  <a:gd name="T3" fmla="*/ 336 h 672"/>
                  <a:gd name="T4" fmla="*/ 24 w 504"/>
                  <a:gd name="T5" fmla="*/ 624 h 672"/>
                  <a:gd name="T6" fmla="*/ 456 w 504"/>
                  <a:gd name="T7" fmla="*/ 48 h 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4"/>
                  <a:gd name="T13" fmla="*/ 0 h 672"/>
                  <a:gd name="T14" fmla="*/ 504 w 504"/>
                  <a:gd name="T15" fmla="*/ 672 h 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4" h="672">
                    <a:moveTo>
                      <a:pt x="456" y="48"/>
                    </a:moveTo>
                    <a:cubicBezTo>
                      <a:pt x="504" y="0"/>
                      <a:pt x="384" y="240"/>
                      <a:pt x="312" y="336"/>
                    </a:cubicBezTo>
                    <a:cubicBezTo>
                      <a:pt x="240" y="432"/>
                      <a:pt x="0" y="672"/>
                      <a:pt x="24" y="624"/>
                    </a:cubicBezTo>
                    <a:lnTo>
                      <a:pt x="456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28" name="Freeform 73"/>
              <p:cNvSpPr>
                <a:spLocks/>
              </p:cNvSpPr>
              <p:nvPr/>
            </p:nvSpPr>
            <p:spPr bwMode="gray">
              <a:xfrm>
                <a:off x="3424" y="1428"/>
                <a:ext cx="1081" cy="301"/>
              </a:xfrm>
              <a:custGeom>
                <a:avLst/>
                <a:gdLst>
                  <a:gd name="T0" fmla="*/ 0 w 1081"/>
                  <a:gd name="T1" fmla="*/ 36 h 301"/>
                  <a:gd name="T2" fmla="*/ 992 w 1081"/>
                  <a:gd name="T3" fmla="*/ 300 h 301"/>
                  <a:gd name="T4" fmla="*/ 536 w 1081"/>
                  <a:gd name="T5" fmla="*/ 44 h 301"/>
                  <a:gd name="T6" fmla="*/ 0 w 1081"/>
                  <a:gd name="T7" fmla="*/ 36 h 3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1"/>
                  <a:gd name="T13" fmla="*/ 0 h 301"/>
                  <a:gd name="T14" fmla="*/ 1081 w 1081"/>
                  <a:gd name="T15" fmla="*/ 301 h 3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1" h="301">
                    <a:moveTo>
                      <a:pt x="0" y="36"/>
                    </a:moveTo>
                    <a:cubicBezTo>
                      <a:pt x="576" y="52"/>
                      <a:pt x="992" y="300"/>
                      <a:pt x="992" y="300"/>
                    </a:cubicBezTo>
                    <a:cubicBezTo>
                      <a:pt x="1081" y="301"/>
                      <a:pt x="701" y="88"/>
                      <a:pt x="536" y="44"/>
                    </a:cubicBezTo>
                    <a:cubicBezTo>
                      <a:pt x="371" y="0"/>
                      <a:pt x="216" y="0"/>
                      <a:pt x="0" y="3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29" name="Freeform 74"/>
              <p:cNvSpPr>
                <a:spLocks/>
              </p:cNvSpPr>
              <p:nvPr/>
            </p:nvSpPr>
            <p:spPr bwMode="gray">
              <a:xfrm rot="-136485">
                <a:off x="3524" y="1116"/>
                <a:ext cx="1081" cy="301"/>
              </a:xfrm>
              <a:custGeom>
                <a:avLst/>
                <a:gdLst>
                  <a:gd name="T0" fmla="*/ 0 w 1081"/>
                  <a:gd name="T1" fmla="*/ 36 h 301"/>
                  <a:gd name="T2" fmla="*/ 992 w 1081"/>
                  <a:gd name="T3" fmla="*/ 300 h 301"/>
                  <a:gd name="T4" fmla="*/ 536 w 1081"/>
                  <a:gd name="T5" fmla="*/ 44 h 301"/>
                  <a:gd name="T6" fmla="*/ 0 w 1081"/>
                  <a:gd name="T7" fmla="*/ 36 h 3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1"/>
                  <a:gd name="T13" fmla="*/ 0 h 301"/>
                  <a:gd name="T14" fmla="*/ 1081 w 1081"/>
                  <a:gd name="T15" fmla="*/ 301 h 3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1" h="301">
                    <a:moveTo>
                      <a:pt x="0" y="36"/>
                    </a:moveTo>
                    <a:cubicBezTo>
                      <a:pt x="576" y="52"/>
                      <a:pt x="992" y="300"/>
                      <a:pt x="992" y="300"/>
                    </a:cubicBezTo>
                    <a:cubicBezTo>
                      <a:pt x="1081" y="301"/>
                      <a:pt x="701" y="88"/>
                      <a:pt x="536" y="44"/>
                    </a:cubicBezTo>
                    <a:cubicBezTo>
                      <a:pt x="371" y="0"/>
                      <a:pt x="216" y="0"/>
                      <a:pt x="0" y="3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30" name="Freeform 75"/>
              <p:cNvSpPr>
                <a:spLocks/>
              </p:cNvSpPr>
              <p:nvPr/>
            </p:nvSpPr>
            <p:spPr bwMode="gray">
              <a:xfrm>
                <a:off x="1940" y="1128"/>
                <a:ext cx="1013" cy="171"/>
              </a:xfrm>
              <a:custGeom>
                <a:avLst/>
                <a:gdLst>
                  <a:gd name="T0" fmla="*/ 0 w 1013"/>
                  <a:gd name="T1" fmla="*/ 116 h 171"/>
                  <a:gd name="T2" fmla="*/ 932 w 1013"/>
                  <a:gd name="T3" fmla="*/ 156 h 171"/>
                  <a:gd name="T4" fmla="*/ 485 w 1013"/>
                  <a:gd name="T5" fmla="*/ 23 h 171"/>
                  <a:gd name="T6" fmla="*/ 0 w 1013"/>
                  <a:gd name="T7" fmla="*/ 116 h 1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71"/>
                  <a:gd name="T14" fmla="*/ 1013 w 1013"/>
                  <a:gd name="T15" fmla="*/ 171 h 1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71">
                    <a:moveTo>
                      <a:pt x="0" y="116"/>
                    </a:moveTo>
                    <a:cubicBezTo>
                      <a:pt x="620" y="0"/>
                      <a:pt x="851" y="171"/>
                      <a:pt x="932" y="156"/>
                    </a:cubicBezTo>
                    <a:cubicBezTo>
                      <a:pt x="1013" y="141"/>
                      <a:pt x="640" y="30"/>
                      <a:pt x="485" y="23"/>
                    </a:cubicBezTo>
                    <a:cubicBezTo>
                      <a:pt x="337" y="16"/>
                      <a:pt x="182" y="59"/>
                      <a:pt x="0" y="11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31" name="Freeform 76"/>
              <p:cNvSpPr>
                <a:spLocks/>
              </p:cNvSpPr>
              <p:nvPr/>
            </p:nvSpPr>
            <p:spPr bwMode="gray">
              <a:xfrm>
                <a:off x="1804" y="1376"/>
                <a:ext cx="1013" cy="171"/>
              </a:xfrm>
              <a:custGeom>
                <a:avLst/>
                <a:gdLst>
                  <a:gd name="T0" fmla="*/ 0 w 1013"/>
                  <a:gd name="T1" fmla="*/ 116 h 171"/>
                  <a:gd name="T2" fmla="*/ 932 w 1013"/>
                  <a:gd name="T3" fmla="*/ 156 h 171"/>
                  <a:gd name="T4" fmla="*/ 485 w 1013"/>
                  <a:gd name="T5" fmla="*/ 23 h 171"/>
                  <a:gd name="T6" fmla="*/ 0 w 1013"/>
                  <a:gd name="T7" fmla="*/ 116 h 1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71"/>
                  <a:gd name="T14" fmla="*/ 1013 w 1013"/>
                  <a:gd name="T15" fmla="*/ 171 h 1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71">
                    <a:moveTo>
                      <a:pt x="0" y="116"/>
                    </a:moveTo>
                    <a:cubicBezTo>
                      <a:pt x="620" y="0"/>
                      <a:pt x="851" y="171"/>
                      <a:pt x="932" y="156"/>
                    </a:cubicBezTo>
                    <a:cubicBezTo>
                      <a:pt x="1013" y="141"/>
                      <a:pt x="640" y="30"/>
                      <a:pt x="485" y="23"/>
                    </a:cubicBezTo>
                    <a:cubicBezTo>
                      <a:pt x="337" y="16"/>
                      <a:pt x="182" y="59"/>
                      <a:pt x="0" y="11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32" name="Freeform 77"/>
              <p:cNvSpPr>
                <a:spLocks/>
              </p:cNvSpPr>
              <p:nvPr/>
            </p:nvSpPr>
            <p:spPr bwMode="gray">
              <a:xfrm>
                <a:off x="1604" y="1676"/>
                <a:ext cx="1057" cy="155"/>
              </a:xfrm>
              <a:custGeom>
                <a:avLst/>
                <a:gdLst>
                  <a:gd name="T0" fmla="*/ 0 w 1057"/>
                  <a:gd name="T1" fmla="*/ 100 h 155"/>
                  <a:gd name="T2" fmla="*/ 972 w 1057"/>
                  <a:gd name="T3" fmla="*/ 140 h 155"/>
                  <a:gd name="T4" fmla="*/ 506 w 1057"/>
                  <a:gd name="T5" fmla="*/ 7 h 155"/>
                  <a:gd name="T6" fmla="*/ 0 w 1057"/>
                  <a:gd name="T7" fmla="*/ 100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7"/>
                  <a:gd name="T13" fmla="*/ 0 h 155"/>
                  <a:gd name="T14" fmla="*/ 1057 w 105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7" h="155">
                    <a:moveTo>
                      <a:pt x="0" y="100"/>
                    </a:moveTo>
                    <a:cubicBezTo>
                      <a:pt x="652" y="36"/>
                      <a:pt x="888" y="155"/>
                      <a:pt x="972" y="140"/>
                    </a:cubicBezTo>
                    <a:cubicBezTo>
                      <a:pt x="1057" y="125"/>
                      <a:pt x="668" y="14"/>
                      <a:pt x="506" y="7"/>
                    </a:cubicBezTo>
                    <a:cubicBezTo>
                      <a:pt x="352" y="0"/>
                      <a:pt x="190" y="43"/>
                      <a:pt x="0" y="100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</p:grpSp>
        <p:sp>
          <p:nvSpPr>
            <p:cNvPr id="104" name="Freeform 6"/>
            <p:cNvSpPr>
              <a:spLocks/>
            </p:cNvSpPr>
            <p:nvPr/>
          </p:nvSpPr>
          <p:spPr bwMode="gray">
            <a:xfrm>
              <a:off x="4949429" y="13099"/>
              <a:ext cx="1257300" cy="2807494"/>
            </a:xfrm>
            <a:custGeom>
              <a:avLst/>
              <a:gdLst>
                <a:gd name="T0" fmla="*/ 0 w 1110"/>
                <a:gd name="T1" fmla="*/ 2147483647 h 2877"/>
                <a:gd name="T2" fmla="*/ 2147483647 w 1110"/>
                <a:gd name="T3" fmla="*/ 2147483647 h 2877"/>
                <a:gd name="T4" fmla="*/ 2147483647 w 1110"/>
                <a:gd name="T5" fmla="*/ 0 h 2877"/>
                <a:gd name="T6" fmla="*/ 2147483647 w 1110"/>
                <a:gd name="T7" fmla="*/ 0 h 2877"/>
                <a:gd name="T8" fmla="*/ 2147483647 w 1110"/>
                <a:gd name="T9" fmla="*/ 2147483647 h 2877"/>
                <a:gd name="T10" fmla="*/ 0 w 1110"/>
                <a:gd name="T11" fmla="*/ 2147483647 h 28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0"/>
                <a:gd name="T19" fmla="*/ 0 h 2877"/>
                <a:gd name="T20" fmla="*/ 1110 w 1110"/>
                <a:gd name="T21" fmla="*/ 2877 h 28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0" h="2877">
                  <a:moveTo>
                    <a:pt x="0" y="2877"/>
                  </a:moveTo>
                  <a:cubicBezTo>
                    <a:pt x="558" y="2818"/>
                    <a:pt x="878" y="2138"/>
                    <a:pt x="979" y="1734"/>
                  </a:cubicBezTo>
                  <a:cubicBezTo>
                    <a:pt x="1080" y="1330"/>
                    <a:pt x="1110" y="368"/>
                    <a:pt x="1110" y="0"/>
                  </a:cubicBezTo>
                  <a:lnTo>
                    <a:pt x="296" y="0"/>
                  </a:lnTo>
                  <a:cubicBezTo>
                    <a:pt x="593" y="445"/>
                    <a:pt x="803" y="1297"/>
                    <a:pt x="754" y="1776"/>
                  </a:cubicBezTo>
                  <a:cubicBezTo>
                    <a:pt x="705" y="2255"/>
                    <a:pt x="635" y="2613"/>
                    <a:pt x="0" y="2877"/>
                  </a:cubicBez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pic>
          <p:nvPicPr>
            <p:cNvPr id="105" name="圖片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2372" y="520304"/>
              <a:ext cx="670322" cy="627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3"/>
            <p:cNvSpPr>
              <a:spLocks/>
            </p:cNvSpPr>
            <p:nvPr/>
          </p:nvSpPr>
          <p:spPr bwMode="gray">
            <a:xfrm>
              <a:off x="3546873" y="0"/>
              <a:ext cx="1962150" cy="2739629"/>
            </a:xfrm>
            <a:custGeom>
              <a:avLst/>
              <a:gdLst>
                <a:gd name="T0" fmla="*/ 2147483647 w 2265"/>
                <a:gd name="T1" fmla="*/ 2147483647 h 2790"/>
                <a:gd name="T2" fmla="*/ 2147483647 w 2265"/>
                <a:gd name="T3" fmla="*/ 2147483647 h 2790"/>
                <a:gd name="T4" fmla="*/ 2147483647 w 2265"/>
                <a:gd name="T5" fmla="*/ 2147483647 h 2790"/>
                <a:gd name="T6" fmla="*/ 0 w 2265"/>
                <a:gd name="T7" fmla="*/ 0 h 2790"/>
                <a:gd name="T8" fmla="*/ 2147483647 w 2265"/>
                <a:gd name="T9" fmla="*/ 2147483647 h 2790"/>
                <a:gd name="T10" fmla="*/ 2147483647 w 2265"/>
                <a:gd name="T11" fmla="*/ 2147483647 h 2790"/>
                <a:gd name="T12" fmla="*/ 2147483647 w 2265"/>
                <a:gd name="T13" fmla="*/ 2147483647 h 2790"/>
                <a:gd name="T14" fmla="*/ 2147483647 w 2265"/>
                <a:gd name="T15" fmla="*/ 2147483647 h 27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5"/>
                <a:gd name="T25" fmla="*/ 0 h 2790"/>
                <a:gd name="T26" fmla="*/ 2265 w 2265"/>
                <a:gd name="T27" fmla="*/ 2790 h 27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5" h="2790">
                  <a:moveTo>
                    <a:pt x="1895" y="2790"/>
                  </a:moveTo>
                  <a:cubicBezTo>
                    <a:pt x="2092" y="2493"/>
                    <a:pt x="2169" y="1787"/>
                    <a:pt x="2001" y="1455"/>
                  </a:cubicBezTo>
                  <a:cubicBezTo>
                    <a:pt x="1833" y="1123"/>
                    <a:pt x="1290" y="1089"/>
                    <a:pt x="909" y="885"/>
                  </a:cubicBezTo>
                  <a:cubicBezTo>
                    <a:pt x="528" y="681"/>
                    <a:pt x="95" y="144"/>
                    <a:pt x="0" y="0"/>
                  </a:cubicBezTo>
                  <a:lnTo>
                    <a:pt x="466" y="6"/>
                  </a:lnTo>
                  <a:cubicBezTo>
                    <a:pt x="570" y="267"/>
                    <a:pt x="788" y="572"/>
                    <a:pt x="1074" y="759"/>
                  </a:cubicBezTo>
                  <a:cubicBezTo>
                    <a:pt x="1359" y="946"/>
                    <a:pt x="1880" y="1011"/>
                    <a:pt x="2072" y="1396"/>
                  </a:cubicBezTo>
                  <a:cubicBezTo>
                    <a:pt x="2265" y="1781"/>
                    <a:pt x="2045" y="2639"/>
                    <a:pt x="1895" y="2790"/>
                  </a:cubicBezTo>
                  <a:close/>
                </a:path>
              </a:pathLst>
            </a:custGeom>
            <a:solidFill>
              <a:srgbClr val="66FF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grpSp>
          <p:nvGrpSpPr>
            <p:cNvPr id="107" name="Group 12"/>
            <p:cNvGrpSpPr>
              <a:grpSpLocks/>
            </p:cNvGrpSpPr>
            <p:nvPr/>
          </p:nvGrpSpPr>
          <p:grpSpPr bwMode="auto">
            <a:xfrm rot="18601815">
              <a:off x="4234034" y="1842230"/>
              <a:ext cx="609410" cy="1017089"/>
              <a:chOff x="256" y="1484"/>
              <a:chExt cx="369" cy="609"/>
            </a:xfrm>
            <a:solidFill>
              <a:srgbClr val="B2B2B2"/>
            </a:solidFill>
          </p:grpSpPr>
          <p:sp>
            <p:nvSpPr>
              <p:cNvPr id="111" name="Oval 13"/>
              <p:cNvSpPr>
                <a:spLocks noChangeArrowheads="1"/>
              </p:cNvSpPr>
              <p:nvPr/>
            </p:nvSpPr>
            <p:spPr bwMode="gray">
              <a:xfrm>
                <a:off x="276" y="1484"/>
                <a:ext cx="111" cy="105"/>
              </a:xfrm>
              <a:prstGeom prst="ellipse">
                <a:avLst/>
              </a:prstGeom>
              <a:solidFill>
                <a:srgbClr val="969696"/>
              </a:soli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12" name="Oval 15"/>
              <p:cNvSpPr>
                <a:spLocks noChangeArrowheads="1"/>
              </p:cNvSpPr>
              <p:nvPr/>
            </p:nvSpPr>
            <p:spPr bwMode="gray">
              <a:xfrm>
                <a:off x="372" y="1675"/>
                <a:ext cx="117" cy="111"/>
              </a:xfrm>
              <a:prstGeom prst="ellipse">
                <a:avLst/>
              </a:prstGeom>
              <a:solidFill>
                <a:srgbClr val="969696"/>
              </a:soli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13" name="Line 18"/>
              <p:cNvSpPr>
                <a:spLocks noChangeShapeType="1"/>
              </p:cNvSpPr>
              <p:nvPr/>
            </p:nvSpPr>
            <p:spPr bwMode="gray">
              <a:xfrm flipV="1">
                <a:off x="413" y="1926"/>
                <a:ext cx="175" cy="52"/>
              </a:xfrm>
              <a:prstGeom prst="line">
                <a:avLst/>
              </a:prstGeom>
              <a:grpFill/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14" name="Line 19"/>
              <p:cNvSpPr>
                <a:spLocks noChangeShapeType="1"/>
              </p:cNvSpPr>
              <p:nvPr/>
            </p:nvSpPr>
            <p:spPr bwMode="gray">
              <a:xfrm flipH="1" flipV="1">
                <a:off x="358" y="1593"/>
                <a:ext cx="69" cy="93"/>
              </a:xfrm>
              <a:prstGeom prst="line">
                <a:avLst/>
              </a:prstGeom>
              <a:grpFill/>
              <a:ln w="9525">
                <a:solidFill>
                  <a:srgbClr val="B2B2B2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15" name="Oval 20"/>
              <p:cNvSpPr>
                <a:spLocks noChangeArrowheads="1"/>
              </p:cNvSpPr>
              <p:nvPr/>
            </p:nvSpPr>
            <p:spPr bwMode="gray">
              <a:xfrm>
                <a:off x="543" y="1552"/>
                <a:ext cx="82" cy="78"/>
              </a:xfrm>
              <a:prstGeom prst="ellipse">
                <a:avLst/>
              </a:prstGeom>
              <a:solidFill>
                <a:srgbClr val="969696"/>
              </a:soli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16" name="Oval 21"/>
              <p:cNvSpPr>
                <a:spLocks noChangeArrowheads="1"/>
              </p:cNvSpPr>
              <p:nvPr/>
            </p:nvSpPr>
            <p:spPr bwMode="gray">
              <a:xfrm>
                <a:off x="432" y="1910"/>
                <a:ext cx="94" cy="89"/>
              </a:xfrm>
              <a:prstGeom prst="ellipse">
                <a:avLst/>
              </a:prstGeom>
              <a:solidFill>
                <a:srgbClr val="969696"/>
              </a:soli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17" name="Line 22"/>
              <p:cNvSpPr>
                <a:spLocks noChangeShapeType="1"/>
              </p:cNvSpPr>
              <p:nvPr/>
            </p:nvSpPr>
            <p:spPr bwMode="gray">
              <a:xfrm>
                <a:off x="444" y="1786"/>
                <a:ext cx="29" cy="134"/>
              </a:xfrm>
              <a:prstGeom prst="line">
                <a:avLst/>
              </a:prstGeom>
              <a:grpFill/>
              <a:ln w="9525">
                <a:solidFill>
                  <a:srgbClr val="B2B2B2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18" name="Line 23"/>
              <p:cNvSpPr>
                <a:spLocks noChangeShapeType="1"/>
              </p:cNvSpPr>
              <p:nvPr/>
            </p:nvSpPr>
            <p:spPr bwMode="gray">
              <a:xfrm flipV="1">
                <a:off x="460" y="1632"/>
                <a:ext cx="87" cy="75"/>
              </a:xfrm>
              <a:prstGeom prst="line">
                <a:avLst/>
              </a:prstGeom>
              <a:grpFill/>
              <a:ln w="9525">
                <a:solidFill>
                  <a:srgbClr val="B2B2B2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19" name="Line 26"/>
              <p:cNvSpPr>
                <a:spLocks noChangeShapeType="1"/>
              </p:cNvSpPr>
              <p:nvPr/>
            </p:nvSpPr>
            <p:spPr bwMode="gray">
              <a:xfrm flipH="1">
                <a:off x="320" y="1970"/>
                <a:ext cx="127" cy="36"/>
              </a:xfrm>
              <a:prstGeom prst="line">
                <a:avLst/>
              </a:prstGeom>
              <a:grpFill/>
              <a:ln w="9525">
                <a:solidFill>
                  <a:srgbClr val="B2B2B2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20" name="Oval 27"/>
              <p:cNvSpPr>
                <a:spLocks noChangeArrowheads="1"/>
              </p:cNvSpPr>
              <p:nvPr/>
            </p:nvSpPr>
            <p:spPr bwMode="gray">
              <a:xfrm>
                <a:off x="256" y="1958"/>
                <a:ext cx="82" cy="78"/>
              </a:xfrm>
              <a:prstGeom prst="ellipse">
                <a:avLst/>
              </a:prstGeom>
              <a:solidFill>
                <a:srgbClr val="969696"/>
              </a:soli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21" name="Line 28"/>
              <p:cNvSpPr>
                <a:spLocks noChangeShapeType="1"/>
              </p:cNvSpPr>
              <p:nvPr/>
            </p:nvSpPr>
            <p:spPr bwMode="gray">
              <a:xfrm>
                <a:off x="503" y="2002"/>
                <a:ext cx="29" cy="35"/>
              </a:xfrm>
              <a:prstGeom prst="line">
                <a:avLst/>
              </a:prstGeom>
              <a:grpFill/>
              <a:ln w="9525">
                <a:solidFill>
                  <a:srgbClr val="B2B2B2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22" name="Oval 29"/>
              <p:cNvSpPr>
                <a:spLocks noChangeArrowheads="1"/>
              </p:cNvSpPr>
              <p:nvPr/>
            </p:nvSpPr>
            <p:spPr bwMode="gray">
              <a:xfrm>
                <a:off x="523" y="2015"/>
                <a:ext cx="82" cy="78"/>
              </a:xfrm>
              <a:prstGeom prst="ellipse">
                <a:avLst/>
              </a:prstGeom>
              <a:solidFill>
                <a:srgbClr val="969696"/>
              </a:soli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</p:grpSp>
        <p:grpSp>
          <p:nvGrpSpPr>
            <p:cNvPr id="108" name="Group 79"/>
            <p:cNvGrpSpPr>
              <a:grpSpLocks/>
            </p:cNvGrpSpPr>
            <p:nvPr/>
          </p:nvGrpSpPr>
          <p:grpSpPr bwMode="auto">
            <a:xfrm rot="377024">
              <a:off x="5843960" y="2752706"/>
              <a:ext cx="556091" cy="210168"/>
              <a:chOff x="4071" y="1962"/>
              <a:chExt cx="1414" cy="588"/>
            </a:xfrm>
            <a:solidFill>
              <a:srgbClr val="006600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09" name="Freeform 80"/>
              <p:cNvSpPr>
                <a:spLocks/>
              </p:cNvSpPr>
              <p:nvPr/>
            </p:nvSpPr>
            <p:spPr bwMode="gray">
              <a:xfrm>
                <a:off x="4818" y="1962"/>
                <a:ext cx="667" cy="556"/>
              </a:xfrm>
              <a:custGeom>
                <a:avLst/>
                <a:gdLst>
                  <a:gd name="T0" fmla="*/ 368 w 667"/>
                  <a:gd name="T1" fmla="*/ 51 h 556"/>
                  <a:gd name="T2" fmla="*/ 567 w 667"/>
                  <a:gd name="T3" fmla="*/ 51 h 556"/>
                  <a:gd name="T4" fmla="*/ 618 w 667"/>
                  <a:gd name="T5" fmla="*/ 266 h 556"/>
                  <a:gd name="T6" fmla="*/ 350 w 667"/>
                  <a:gd name="T7" fmla="*/ 440 h 556"/>
                  <a:gd name="T8" fmla="*/ 221 w 667"/>
                  <a:gd name="T9" fmla="*/ 491 h 556"/>
                  <a:gd name="T10" fmla="*/ 63 w 667"/>
                  <a:gd name="T11" fmla="*/ 444 h 556"/>
                  <a:gd name="T12" fmla="*/ 54 w 667"/>
                  <a:gd name="T13" fmla="*/ 426 h 556"/>
                  <a:gd name="T14" fmla="*/ 32 w 667"/>
                  <a:gd name="T15" fmla="*/ 359 h 556"/>
                  <a:gd name="T16" fmla="*/ 158 w 667"/>
                  <a:gd name="T17" fmla="*/ 270 h 556"/>
                  <a:gd name="T18" fmla="*/ 219 w 667"/>
                  <a:gd name="T19" fmla="*/ 295 h 556"/>
                  <a:gd name="T20" fmla="*/ 321 w 667"/>
                  <a:gd name="T21" fmla="*/ 450 h 556"/>
                  <a:gd name="T22" fmla="*/ 232 w 667"/>
                  <a:gd name="T23" fmla="*/ 282 h 556"/>
                  <a:gd name="T24" fmla="*/ 149 w 667"/>
                  <a:gd name="T25" fmla="*/ 241 h 556"/>
                  <a:gd name="T26" fmla="*/ 23 w 667"/>
                  <a:gd name="T27" fmla="*/ 323 h 556"/>
                  <a:gd name="T28" fmla="*/ 4 w 667"/>
                  <a:gd name="T29" fmla="*/ 401 h 556"/>
                  <a:gd name="T30" fmla="*/ 59 w 667"/>
                  <a:gd name="T31" fmla="*/ 500 h 556"/>
                  <a:gd name="T32" fmla="*/ 94 w 667"/>
                  <a:gd name="T33" fmla="*/ 530 h 556"/>
                  <a:gd name="T34" fmla="*/ 130 w 667"/>
                  <a:gd name="T35" fmla="*/ 551 h 556"/>
                  <a:gd name="T36" fmla="*/ 159 w 667"/>
                  <a:gd name="T37" fmla="*/ 556 h 556"/>
                  <a:gd name="T38" fmla="*/ 203 w 667"/>
                  <a:gd name="T39" fmla="*/ 544 h 556"/>
                  <a:gd name="T40" fmla="*/ 365 w 667"/>
                  <a:gd name="T41" fmla="*/ 472 h 556"/>
                  <a:gd name="T42" fmla="*/ 418 w 667"/>
                  <a:gd name="T43" fmla="*/ 449 h 556"/>
                  <a:gd name="T44" fmla="*/ 494 w 667"/>
                  <a:gd name="T45" fmla="*/ 414 h 556"/>
                  <a:gd name="T46" fmla="*/ 539 w 667"/>
                  <a:gd name="T47" fmla="*/ 388 h 556"/>
                  <a:gd name="T48" fmla="*/ 590 w 667"/>
                  <a:gd name="T49" fmla="*/ 351 h 556"/>
                  <a:gd name="T50" fmla="*/ 622 w 667"/>
                  <a:gd name="T51" fmla="*/ 313 h 556"/>
                  <a:gd name="T52" fmla="*/ 646 w 667"/>
                  <a:gd name="T53" fmla="*/ 261 h 556"/>
                  <a:gd name="T54" fmla="*/ 657 w 667"/>
                  <a:gd name="T55" fmla="*/ 232 h 556"/>
                  <a:gd name="T56" fmla="*/ 667 w 667"/>
                  <a:gd name="T57" fmla="*/ 159 h 556"/>
                  <a:gd name="T58" fmla="*/ 587 w 667"/>
                  <a:gd name="T59" fmla="*/ 38 h 556"/>
                  <a:gd name="T60" fmla="*/ 528 w 667"/>
                  <a:gd name="T61" fmla="*/ 10 h 556"/>
                  <a:gd name="T62" fmla="*/ 488 w 667"/>
                  <a:gd name="T63" fmla="*/ 1 h 556"/>
                  <a:gd name="T64" fmla="*/ 450 w 667"/>
                  <a:gd name="T65" fmla="*/ 1 h 556"/>
                  <a:gd name="T66" fmla="*/ 414 w 667"/>
                  <a:gd name="T67" fmla="*/ 9 h 556"/>
                  <a:gd name="T68" fmla="*/ 381 w 667"/>
                  <a:gd name="T69" fmla="*/ 23 h 556"/>
                  <a:gd name="T70" fmla="*/ 334 w 667"/>
                  <a:gd name="T71" fmla="*/ 46 h 556"/>
                  <a:gd name="T72" fmla="*/ 296 w 667"/>
                  <a:gd name="T73" fmla="*/ 68 h 556"/>
                  <a:gd name="T74" fmla="*/ 260 w 667"/>
                  <a:gd name="T75" fmla="*/ 94 h 556"/>
                  <a:gd name="T76" fmla="*/ 237 w 667"/>
                  <a:gd name="T77" fmla="*/ 114 h 556"/>
                  <a:gd name="T78" fmla="*/ 206 w 667"/>
                  <a:gd name="T79" fmla="*/ 144 h 556"/>
                  <a:gd name="T80" fmla="*/ 149 w 667"/>
                  <a:gd name="T81" fmla="*/ 198 h 55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67"/>
                  <a:gd name="T124" fmla="*/ 0 h 556"/>
                  <a:gd name="T125" fmla="*/ 667 w 667"/>
                  <a:gd name="T126" fmla="*/ 556 h 55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67" h="556">
                    <a:moveTo>
                      <a:pt x="171" y="189"/>
                    </a:moveTo>
                    <a:lnTo>
                      <a:pt x="368" y="51"/>
                    </a:lnTo>
                    <a:cubicBezTo>
                      <a:pt x="417" y="23"/>
                      <a:pt x="435" y="20"/>
                      <a:pt x="468" y="20"/>
                    </a:cubicBezTo>
                    <a:cubicBezTo>
                      <a:pt x="501" y="20"/>
                      <a:pt x="537" y="28"/>
                      <a:pt x="567" y="51"/>
                    </a:cubicBezTo>
                    <a:cubicBezTo>
                      <a:pt x="597" y="74"/>
                      <a:pt x="642" y="122"/>
                      <a:pt x="650" y="158"/>
                    </a:cubicBezTo>
                    <a:cubicBezTo>
                      <a:pt x="658" y="194"/>
                      <a:pt x="650" y="228"/>
                      <a:pt x="618" y="266"/>
                    </a:cubicBezTo>
                    <a:cubicBezTo>
                      <a:pt x="586" y="304"/>
                      <a:pt x="500" y="355"/>
                      <a:pt x="455" y="384"/>
                    </a:cubicBezTo>
                    <a:lnTo>
                      <a:pt x="350" y="440"/>
                    </a:lnTo>
                    <a:lnTo>
                      <a:pt x="298" y="464"/>
                    </a:lnTo>
                    <a:lnTo>
                      <a:pt x="221" y="491"/>
                    </a:lnTo>
                    <a:lnTo>
                      <a:pt x="141" y="515"/>
                    </a:lnTo>
                    <a:lnTo>
                      <a:pt x="63" y="444"/>
                    </a:lnTo>
                    <a:lnTo>
                      <a:pt x="221" y="317"/>
                    </a:lnTo>
                    <a:lnTo>
                      <a:pt x="54" y="426"/>
                    </a:lnTo>
                    <a:lnTo>
                      <a:pt x="33" y="391"/>
                    </a:lnTo>
                    <a:lnTo>
                      <a:pt x="32" y="359"/>
                    </a:lnTo>
                    <a:lnTo>
                      <a:pt x="120" y="266"/>
                    </a:lnTo>
                    <a:lnTo>
                      <a:pt x="158" y="270"/>
                    </a:lnTo>
                    <a:lnTo>
                      <a:pt x="187" y="280"/>
                    </a:lnTo>
                    <a:lnTo>
                      <a:pt x="219" y="295"/>
                    </a:lnTo>
                    <a:lnTo>
                      <a:pt x="284" y="368"/>
                    </a:lnTo>
                    <a:lnTo>
                      <a:pt x="321" y="450"/>
                    </a:lnTo>
                    <a:lnTo>
                      <a:pt x="294" y="363"/>
                    </a:lnTo>
                    <a:lnTo>
                      <a:pt x="232" y="282"/>
                    </a:lnTo>
                    <a:lnTo>
                      <a:pt x="193" y="255"/>
                    </a:lnTo>
                    <a:lnTo>
                      <a:pt x="149" y="241"/>
                    </a:lnTo>
                    <a:lnTo>
                      <a:pt x="99" y="243"/>
                    </a:lnTo>
                    <a:lnTo>
                      <a:pt x="23" y="323"/>
                    </a:lnTo>
                    <a:lnTo>
                      <a:pt x="0" y="376"/>
                    </a:lnTo>
                    <a:lnTo>
                      <a:pt x="4" y="401"/>
                    </a:lnTo>
                    <a:lnTo>
                      <a:pt x="21" y="447"/>
                    </a:lnTo>
                    <a:lnTo>
                      <a:pt x="59" y="500"/>
                    </a:lnTo>
                    <a:lnTo>
                      <a:pt x="77" y="517"/>
                    </a:lnTo>
                    <a:lnTo>
                      <a:pt x="94" y="530"/>
                    </a:lnTo>
                    <a:lnTo>
                      <a:pt x="113" y="543"/>
                    </a:lnTo>
                    <a:lnTo>
                      <a:pt x="130" y="551"/>
                    </a:lnTo>
                    <a:lnTo>
                      <a:pt x="144" y="556"/>
                    </a:lnTo>
                    <a:lnTo>
                      <a:pt x="159" y="556"/>
                    </a:lnTo>
                    <a:lnTo>
                      <a:pt x="173" y="555"/>
                    </a:lnTo>
                    <a:lnTo>
                      <a:pt x="203" y="544"/>
                    </a:lnTo>
                    <a:lnTo>
                      <a:pt x="244" y="524"/>
                    </a:lnTo>
                    <a:lnTo>
                      <a:pt x="365" y="472"/>
                    </a:lnTo>
                    <a:lnTo>
                      <a:pt x="392" y="460"/>
                    </a:lnTo>
                    <a:lnTo>
                      <a:pt x="418" y="449"/>
                    </a:lnTo>
                    <a:lnTo>
                      <a:pt x="445" y="438"/>
                    </a:lnTo>
                    <a:lnTo>
                      <a:pt x="494" y="414"/>
                    </a:lnTo>
                    <a:lnTo>
                      <a:pt x="516" y="401"/>
                    </a:lnTo>
                    <a:lnTo>
                      <a:pt x="539" y="388"/>
                    </a:lnTo>
                    <a:lnTo>
                      <a:pt x="560" y="375"/>
                    </a:lnTo>
                    <a:lnTo>
                      <a:pt x="590" y="351"/>
                    </a:lnTo>
                    <a:lnTo>
                      <a:pt x="614" y="324"/>
                    </a:lnTo>
                    <a:lnTo>
                      <a:pt x="622" y="313"/>
                    </a:lnTo>
                    <a:lnTo>
                      <a:pt x="641" y="275"/>
                    </a:lnTo>
                    <a:lnTo>
                      <a:pt x="646" y="261"/>
                    </a:lnTo>
                    <a:lnTo>
                      <a:pt x="653" y="246"/>
                    </a:lnTo>
                    <a:lnTo>
                      <a:pt x="657" y="232"/>
                    </a:lnTo>
                    <a:lnTo>
                      <a:pt x="667" y="188"/>
                    </a:lnTo>
                    <a:lnTo>
                      <a:pt x="667" y="159"/>
                    </a:lnTo>
                    <a:lnTo>
                      <a:pt x="652" y="104"/>
                    </a:lnTo>
                    <a:lnTo>
                      <a:pt x="587" y="38"/>
                    </a:lnTo>
                    <a:lnTo>
                      <a:pt x="547" y="17"/>
                    </a:lnTo>
                    <a:lnTo>
                      <a:pt x="528" y="10"/>
                    </a:lnTo>
                    <a:lnTo>
                      <a:pt x="508" y="5"/>
                    </a:lnTo>
                    <a:lnTo>
                      <a:pt x="488" y="1"/>
                    </a:lnTo>
                    <a:lnTo>
                      <a:pt x="468" y="0"/>
                    </a:lnTo>
                    <a:lnTo>
                      <a:pt x="450" y="1"/>
                    </a:lnTo>
                    <a:lnTo>
                      <a:pt x="431" y="4"/>
                    </a:lnTo>
                    <a:lnTo>
                      <a:pt x="414" y="9"/>
                    </a:lnTo>
                    <a:lnTo>
                      <a:pt x="397" y="16"/>
                    </a:lnTo>
                    <a:lnTo>
                      <a:pt x="381" y="23"/>
                    </a:lnTo>
                    <a:lnTo>
                      <a:pt x="348" y="38"/>
                    </a:lnTo>
                    <a:lnTo>
                      <a:pt x="334" y="46"/>
                    </a:lnTo>
                    <a:lnTo>
                      <a:pt x="308" y="60"/>
                    </a:lnTo>
                    <a:lnTo>
                      <a:pt x="296" y="68"/>
                    </a:lnTo>
                    <a:lnTo>
                      <a:pt x="284" y="77"/>
                    </a:lnTo>
                    <a:lnTo>
                      <a:pt x="260" y="94"/>
                    </a:lnTo>
                    <a:lnTo>
                      <a:pt x="249" y="104"/>
                    </a:lnTo>
                    <a:lnTo>
                      <a:pt x="237" y="114"/>
                    </a:lnTo>
                    <a:lnTo>
                      <a:pt x="216" y="135"/>
                    </a:lnTo>
                    <a:lnTo>
                      <a:pt x="206" y="144"/>
                    </a:lnTo>
                    <a:lnTo>
                      <a:pt x="183" y="165"/>
                    </a:lnTo>
                    <a:lnTo>
                      <a:pt x="149" y="198"/>
                    </a:lnTo>
                    <a:lnTo>
                      <a:pt x="128" y="22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  <p:sp>
            <p:nvSpPr>
              <p:cNvPr id="110" name="Freeform 81"/>
              <p:cNvSpPr>
                <a:spLocks/>
              </p:cNvSpPr>
              <p:nvPr/>
            </p:nvSpPr>
            <p:spPr bwMode="gray">
              <a:xfrm>
                <a:off x="4071" y="2410"/>
                <a:ext cx="781" cy="140"/>
              </a:xfrm>
              <a:custGeom>
                <a:avLst/>
                <a:gdLst>
                  <a:gd name="T0" fmla="*/ 1 w 781"/>
                  <a:gd name="T1" fmla="*/ 118 h 140"/>
                  <a:gd name="T2" fmla="*/ 193 w 781"/>
                  <a:gd name="T3" fmla="*/ 22 h 140"/>
                  <a:gd name="T4" fmla="*/ 577 w 781"/>
                  <a:gd name="T5" fmla="*/ 118 h 140"/>
                  <a:gd name="T6" fmla="*/ 768 w 781"/>
                  <a:gd name="T7" fmla="*/ 0 h 140"/>
                  <a:gd name="T8" fmla="*/ 781 w 781"/>
                  <a:gd name="T9" fmla="*/ 18 h 140"/>
                  <a:gd name="T10" fmla="*/ 586 w 781"/>
                  <a:gd name="T11" fmla="*/ 138 h 140"/>
                  <a:gd name="T12" fmla="*/ 198 w 781"/>
                  <a:gd name="T13" fmla="*/ 40 h 140"/>
                  <a:gd name="T14" fmla="*/ 1 w 781"/>
                  <a:gd name="T15" fmla="*/ 118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1"/>
                  <a:gd name="T25" fmla="*/ 0 h 140"/>
                  <a:gd name="T26" fmla="*/ 781 w 781"/>
                  <a:gd name="T27" fmla="*/ 140 h 1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1" h="140">
                    <a:moveTo>
                      <a:pt x="1" y="118"/>
                    </a:moveTo>
                    <a:cubicBezTo>
                      <a:pt x="0" y="115"/>
                      <a:pt x="97" y="22"/>
                      <a:pt x="193" y="22"/>
                    </a:cubicBezTo>
                    <a:cubicBezTo>
                      <a:pt x="289" y="22"/>
                      <a:pt x="483" y="123"/>
                      <a:pt x="577" y="118"/>
                    </a:cubicBezTo>
                    <a:cubicBezTo>
                      <a:pt x="671" y="113"/>
                      <a:pt x="734" y="15"/>
                      <a:pt x="768" y="0"/>
                    </a:cubicBezTo>
                    <a:lnTo>
                      <a:pt x="781" y="18"/>
                    </a:lnTo>
                    <a:cubicBezTo>
                      <a:pt x="751" y="41"/>
                      <a:pt x="683" y="134"/>
                      <a:pt x="586" y="138"/>
                    </a:cubicBezTo>
                    <a:cubicBezTo>
                      <a:pt x="489" y="140"/>
                      <a:pt x="295" y="43"/>
                      <a:pt x="198" y="40"/>
                    </a:cubicBezTo>
                    <a:cubicBezTo>
                      <a:pt x="101" y="37"/>
                      <a:pt x="42" y="102"/>
                      <a:pt x="1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>
                  <a:defRPr/>
                </a:pPr>
                <a:endParaRPr lang="zh-TW" altLang="en-US" sz="1350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943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內容版面配置區 2"/>
          <p:cNvSpPr txBox="1">
            <a:spLocks/>
          </p:cNvSpPr>
          <p:nvPr/>
        </p:nvSpPr>
        <p:spPr bwMode="gray">
          <a:xfrm>
            <a:off x="1198642" y="1818432"/>
            <a:ext cx="7210251" cy="1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lnSpc>
                <a:spcPts val="3000"/>
              </a:lnSpc>
              <a:spcBef>
                <a:spcPts val="900"/>
              </a:spcBef>
              <a:buClr>
                <a:srgbClr val="424456"/>
              </a:buClr>
              <a:buFont typeface="Wingdings" pitchFamily="2" charset="2"/>
              <a:buChar char="Ø"/>
              <a:defRPr/>
            </a:pPr>
            <a:r>
              <a:rPr lang="zh-TW" altLang="zh-TW" b="1" kern="0" dirty="0">
                <a:solidFill>
                  <a:srgbClr val="FF6600"/>
                </a:solidFill>
                <a:ea typeface="微軟正黑體" panose="020B0604030504040204" pitchFamily="34" charset="-120"/>
              </a:rPr>
              <a:t>由青年自行</a:t>
            </a:r>
            <a:r>
              <a:rPr lang="zh-TW" altLang="en-US" b="1" kern="0" dirty="0">
                <a:solidFill>
                  <a:srgbClr val="FF6600"/>
                </a:solidFill>
                <a:ea typeface="微軟正黑體" panose="020B0604030504040204" pitchFamily="34" charset="-120"/>
              </a:rPr>
              <a:t>規劃，可參考運用本部提供之體驗學習管道及資源</a:t>
            </a:r>
            <a:endParaRPr lang="en-US" altLang="zh-TW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lnSpc>
                <a:spcPts val="2160"/>
              </a:lnSpc>
              <a:spcBef>
                <a:spcPts val="900"/>
              </a:spcBef>
              <a:buClr>
                <a:srgbClr val="424456"/>
              </a:buClr>
              <a:buFont typeface="Wingdings" pitchFamily="2" charset="2"/>
              <a:buChar char="Ø"/>
              <a:defRPr/>
            </a:pPr>
            <a:r>
              <a:rPr lang="zh-TW" altLang="en-US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研提</a:t>
            </a:r>
            <a:r>
              <a:rPr lang="en-US" altLang="zh-TW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2</a:t>
            </a:r>
            <a:r>
              <a:rPr lang="zh-TW" altLang="en-US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或</a:t>
            </a:r>
            <a:r>
              <a:rPr lang="en-US" altLang="zh-TW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3</a:t>
            </a:r>
            <a:r>
              <a:rPr lang="zh-TW" altLang="en-US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年</a:t>
            </a:r>
            <a:r>
              <a:rPr lang="zh-TW" altLang="zh-TW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體驗學習企劃</a:t>
            </a:r>
            <a:endParaRPr lang="en-US" altLang="zh-TW" sz="22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lnSpc>
                <a:spcPts val="2160"/>
              </a:lnSpc>
              <a:spcBef>
                <a:spcPts val="900"/>
              </a:spcBef>
              <a:buClr>
                <a:srgbClr val="424456"/>
              </a:buClr>
              <a:buFont typeface="Wingdings" pitchFamily="2" charset="2"/>
              <a:buChar char="Ø"/>
              <a:defRPr/>
            </a:pPr>
            <a:r>
              <a:rPr lang="zh-TW" altLang="en-US" sz="22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規劃單一或結合數種體驗類型，於國內或國外實踐</a:t>
            </a:r>
            <a:endParaRPr lang="en-US" altLang="zh-TW" sz="22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664508" y="859938"/>
            <a:ext cx="4641418" cy="702000"/>
            <a:chOff x="1907704" y="-243408"/>
            <a:chExt cx="6188557" cy="936000"/>
          </a:xfrm>
        </p:grpSpPr>
        <p:sp>
          <p:nvSpPr>
            <p:cNvPr id="32" name="手繪多邊形 31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33" name="手繪多邊形 32"/>
            <p:cNvSpPr/>
            <p:nvPr/>
          </p:nvSpPr>
          <p:spPr>
            <a:xfrm>
              <a:off x="2845468" y="-184377"/>
              <a:ext cx="5250793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6571A5E2-83EB-4093-84F4-3D405FC2B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841595"/>
              </p:ext>
            </p:extLst>
          </p:nvPr>
        </p:nvGraphicFramePr>
        <p:xfrm>
          <a:off x="1106520" y="3613922"/>
          <a:ext cx="6736405" cy="282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66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744630" y="447697"/>
            <a:ext cx="5212321" cy="702000"/>
            <a:chOff x="1907704" y="-243408"/>
            <a:chExt cx="6395941" cy="936000"/>
          </a:xfrm>
        </p:grpSpPr>
        <p:sp>
          <p:nvSpPr>
            <p:cNvPr id="5" name="手繪多邊形 4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2845469" y="-184377"/>
              <a:ext cx="5458176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sp>
        <p:nvSpPr>
          <p:cNvPr id="10" name="圓角矩形 9"/>
          <p:cNvSpPr/>
          <p:nvPr/>
        </p:nvSpPr>
        <p:spPr bwMode="auto">
          <a:xfrm>
            <a:off x="848835" y="1198237"/>
            <a:ext cx="2050304" cy="600636"/>
          </a:xfrm>
          <a:prstGeom prst="roundRect">
            <a:avLst/>
          </a:prstGeom>
          <a:solidFill>
            <a:srgbClr val="CCFF99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85084" y="1267722"/>
            <a:ext cx="162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志願服務</a:t>
            </a: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 bwMode="gray">
          <a:xfrm>
            <a:off x="744631" y="1792864"/>
            <a:ext cx="7807886" cy="436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3000"/>
              </a:lnSpc>
              <a:spcBef>
                <a:spcPts val="1800"/>
              </a:spcBef>
              <a:buClr>
                <a:srgbClr val="424456"/>
              </a:buClr>
            </a:pPr>
            <a:r>
              <a:rPr lang="zh-TW" altLang="en-US" sz="20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至志願服務運用單位，國內外皆可，如機關、機構、學校、法人或非營利組織等從事志願服務</a:t>
            </a:r>
            <a:endParaRPr lang="en-US" altLang="zh-TW" sz="20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Font typeface="Wingdings" panose="05000000000000000000" pitchFamily="2" charset="2"/>
              <a:buChar char="Ø"/>
            </a:pP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青年志工服務站</a:t>
            </a: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  </a:t>
            </a:r>
            <a:r>
              <a:rPr lang="en-US" altLang="zh-TW" sz="1800" dirty="0">
                <a:hlinkClick r:id="rId2"/>
              </a:rPr>
              <a:t>https://reurl.cc/8G7EXg</a:t>
            </a:r>
            <a:endParaRPr lang="en-US" altLang="zh-TW" sz="18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zh-TW" altLang="en-US" sz="1800" kern="0" dirty="0">
                <a:solidFill>
                  <a:prstClr val="black"/>
                </a:solidFill>
                <a:ea typeface="微軟正黑體" panose="020B0604030504040204" pitchFamily="34" charset="-120"/>
              </a:rPr>
              <a:t>青年署設立青年志工服務站，整合各縣市政府、民間團體及學校等資源，並鏈結國內青年社會創新服務團隊共同推動志願服務及培訓志工。</a:t>
            </a:r>
            <a:endParaRPr lang="en-US" altLang="zh-TW" sz="1800" dirty="0"/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424456"/>
              </a:buClr>
              <a:buFont typeface="Wingdings" panose="05000000000000000000" pitchFamily="2" charset="2"/>
              <a:buChar char="Ø"/>
            </a:pP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青年海外和平工作團</a:t>
            </a: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  </a:t>
            </a:r>
            <a:r>
              <a:rPr lang="en-US" altLang="zh-TW" sz="1800" dirty="0">
                <a:hlinkClick r:id="rId3"/>
              </a:rPr>
              <a:t>https://yopc.yda.gov.tw/</a:t>
            </a:r>
            <a:endParaRPr lang="en-US" altLang="zh-TW" sz="1800" dirty="0"/>
          </a:p>
          <a:p>
            <a:pPr marL="355600" indent="0">
              <a:lnSpc>
                <a:spcPts val="2500"/>
              </a:lnSpc>
              <a:spcBef>
                <a:spcPts val="600"/>
              </a:spcBef>
              <a:buClr>
                <a:srgbClr val="424456"/>
              </a:buClr>
              <a:buNone/>
            </a:pPr>
            <a:r>
              <a:rPr lang="zh-TW" altLang="en-US" sz="1800" kern="0" dirty="0">
                <a:solidFill>
                  <a:prstClr val="black"/>
                </a:solidFill>
                <a:ea typeface="微軟正黑體" panose="020B0604030504040204" pitchFamily="34" charset="-120"/>
              </a:rPr>
              <a:t>青年署推動青年從事海外長期志工計畫，鼓勵青年參與深度國際體驗，協助青年開拓視野、增廣見聞、探索自我。</a:t>
            </a:r>
            <a:endParaRPr lang="en-US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424456"/>
              </a:buClr>
              <a:buFont typeface="Wingdings" panose="05000000000000000000" pitchFamily="2" charset="2"/>
              <a:buChar char="Ø"/>
            </a:pP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8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以色列從事國際志工服務</a:t>
            </a: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1800" dirty="0">
              <a:hlinkClick r:id="rId4"/>
            </a:endParaRPr>
          </a:p>
          <a:p>
            <a:pPr marL="439738" indent="0">
              <a:lnSpc>
                <a:spcPts val="2500"/>
              </a:lnSpc>
              <a:spcBef>
                <a:spcPts val="600"/>
              </a:spcBef>
              <a:buClr>
                <a:srgbClr val="424456"/>
              </a:buClr>
              <a:buNone/>
            </a:pPr>
            <a:r>
              <a:rPr lang="zh-TW" altLang="en-US" sz="18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至以色列服務兒童、老人等對象，帶給以國弱勢族群看見世界的機會。</a:t>
            </a:r>
            <a:r>
              <a:rPr lang="en-US" altLang="zh-TW" sz="1800" dirty="0"/>
              <a:t> </a:t>
            </a:r>
            <a:endParaRPr lang="en-US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265510" indent="0">
              <a:buClr>
                <a:srgbClr val="424456"/>
              </a:buClr>
              <a:buNone/>
            </a:pPr>
            <a:endParaRPr lang="zh-TW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0" indent="0">
              <a:buClr>
                <a:srgbClr val="424456"/>
              </a:buClr>
              <a:buNone/>
            </a:pPr>
            <a:endParaRPr lang="en-US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67" y="5381395"/>
            <a:ext cx="2079149" cy="573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內容版面配置區 1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77" y="5850896"/>
            <a:ext cx="705520" cy="808066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72745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24F233BC-8B82-467E-9748-AB97069322F2}"/>
              </a:ext>
            </a:extLst>
          </p:cNvPr>
          <p:cNvSpPr txBox="1">
            <a:spLocks/>
          </p:cNvSpPr>
          <p:nvPr/>
        </p:nvSpPr>
        <p:spPr bwMode="gray">
          <a:xfrm>
            <a:off x="4078095" y="4634278"/>
            <a:ext cx="4759709" cy="7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685800">
              <a:lnSpc>
                <a:spcPts val="3000"/>
              </a:lnSpc>
              <a:spcBef>
                <a:spcPts val="900"/>
              </a:spcBef>
              <a:buClr>
                <a:srgbClr val="424456"/>
              </a:buClr>
              <a:buNone/>
              <a:defRPr/>
            </a:pPr>
            <a:r>
              <a:rPr lang="en-US" altLang="zh-TW" sz="1800" dirty="0">
                <a:hlinkClick r:id="rId4"/>
              </a:rPr>
              <a:t>https://www.roc-taiwan.org/il/post/1198.html</a:t>
            </a:r>
            <a:endParaRPr lang="en-US" altLang="zh-TW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648CE42-CC08-44AA-8AE2-2C8D971D02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06" y="5523529"/>
            <a:ext cx="1564338" cy="117325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07C31F2-8A2D-4A04-B7EA-D00A85FB0B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82" y="5533053"/>
            <a:ext cx="2374506" cy="11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gray">
          <a:xfrm>
            <a:off x="668639" y="1972857"/>
            <a:ext cx="8217103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spcAft>
                <a:spcPts val="600"/>
              </a:spcAft>
              <a:buClr>
                <a:srgbClr val="424456"/>
              </a:buClr>
              <a:defRPr/>
            </a:pPr>
            <a:r>
              <a:rPr lang="zh-TW" altLang="en-US" sz="2200" b="1" kern="0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至國內外各地長時間遊歷、學習觀察，與當地人文社會深度互動交流，了解我國或他國文化、風土民情，賦予自我與平常以往不同的任務或挑戰</a:t>
            </a:r>
            <a:endParaRPr lang="en-US" altLang="zh-TW" sz="2200" b="1" kern="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900"/>
              </a:spcBef>
              <a:spcAft>
                <a:spcPts val="600"/>
              </a:spcAft>
              <a:buClr>
                <a:srgbClr val="424456"/>
              </a:buClr>
              <a:buNone/>
              <a:defRPr/>
            </a:pPr>
            <a:r>
              <a:rPr lang="zh-TW" altLang="en-US" sz="1650" b="1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 </a:t>
            </a: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青年壯遊點</a:t>
            </a: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1800" b="1" kern="0" dirty="0">
                <a:solidFill>
                  <a:srgbClr val="0000FF"/>
                </a:solidFill>
                <a:ea typeface="微軟正黑體" panose="020B0604030504040204" pitchFamily="34" charset="-120"/>
                <a:hlinkClick r:id="rId2"/>
              </a:rPr>
              <a:t>https://youthtravel.tw/</a:t>
            </a:r>
            <a:r>
              <a:rPr lang="zh-TW" altLang="en-US" sz="1800" b="1" kern="0" dirty="0">
                <a:solidFill>
                  <a:srgbClr val="0000FF"/>
                </a:solidFill>
                <a:ea typeface="微軟正黑體" panose="020B0604030504040204" pitchFamily="34" charset="-120"/>
              </a:rPr>
              <a:t>  </a:t>
            </a:r>
            <a:r>
              <a:rPr lang="zh-TW" altLang="en-US" sz="18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壯遊體驗學習網</a:t>
            </a:r>
            <a:r>
              <a:rPr lang="en-US" altLang="zh-TW" sz="18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/</a:t>
            </a:r>
            <a:r>
              <a:rPr lang="zh-TW" altLang="en-US" sz="18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青年壯遊點專區</a:t>
            </a:r>
            <a:endParaRPr lang="en-US" altLang="zh-TW" sz="1800" b="1" kern="0" dirty="0">
              <a:solidFill>
                <a:srgbClr val="0000FF"/>
              </a:solidFill>
              <a:ea typeface="微軟正黑體" panose="020B0604030504040204" pitchFamily="34" charset="-120"/>
            </a:endParaRPr>
          </a:p>
          <a:p>
            <a:pPr marL="268288" indent="-268288" defTabSz="685800">
              <a:lnSpc>
                <a:spcPts val="24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1800" b="1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    </a:t>
            </a:r>
            <a:r>
              <a:rPr lang="zh-TW" altLang="en-US" sz="1800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以文化、部落、生態、農村、漁村、志工、體能</a:t>
            </a:r>
            <a:endParaRPr lang="en-US" altLang="zh-TW" sz="1800" kern="0" dirty="0">
              <a:solidFill>
                <a:sysClr val="windowText" lastClr="000000"/>
              </a:solidFill>
              <a:latin typeface="Arial" charset="0"/>
              <a:ea typeface="微軟正黑體" panose="020B0604030504040204" pitchFamily="34" charset="-120"/>
            </a:endParaRPr>
          </a:p>
          <a:p>
            <a:pPr marL="268288" indent="-268288" defTabSz="685800">
              <a:lnSpc>
                <a:spcPts val="24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1800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    等七大類型為主題之體驗學習活動，讓青年認識</a:t>
            </a:r>
            <a:endParaRPr lang="en-US" altLang="zh-TW" sz="1800" kern="0" dirty="0">
              <a:solidFill>
                <a:sysClr val="windowText" lastClr="000000"/>
              </a:solidFill>
              <a:latin typeface="Arial" charset="0"/>
              <a:ea typeface="微軟正黑體" panose="020B0604030504040204" pitchFamily="34" charset="-120"/>
            </a:endParaRPr>
          </a:p>
          <a:p>
            <a:pPr marL="268288" indent="-268288" defTabSz="685800">
              <a:lnSpc>
                <a:spcPts val="24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1800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</a:rPr>
              <a:t>    瞭解與關懷臺灣這片土地的不同面向。</a:t>
            </a:r>
            <a:endParaRPr lang="en-US" altLang="zh-TW" sz="1800" kern="0" dirty="0">
              <a:solidFill>
                <a:sysClr val="windowText" lastClr="000000"/>
              </a:solidFill>
              <a:latin typeface="Arial" charset="0"/>
              <a:ea typeface="微軟正黑體" panose="020B0604030504040204" pitchFamily="34" charset="-120"/>
            </a:endParaRPr>
          </a:p>
          <a:p>
            <a:pPr marL="268288" indent="-268288" defTabSz="685800">
              <a:lnSpc>
                <a:spcPts val="24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endParaRPr lang="en-US" altLang="zh-TW" sz="1600" b="1" kern="0" dirty="0">
              <a:solidFill>
                <a:sysClr val="windowText" lastClr="000000"/>
              </a:solidFill>
              <a:latin typeface="Arial" charset="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268288" indent="-268288" defTabSz="685800">
              <a:lnSpc>
                <a:spcPts val="216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1600" b="1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</a:t>
            </a:r>
            <a:r>
              <a:rPr lang="zh-TW" altLang="en-US" sz="15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 </a:t>
            </a:r>
            <a:r>
              <a:rPr lang="en-US" altLang="zh-TW" sz="1800" b="1" kern="0" dirty="0" err="1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iYouth</a:t>
            </a:r>
            <a:r>
              <a:rPr lang="zh-TW" altLang="en-US" sz="18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青年國際圓夢平臺</a:t>
            </a: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70272" indent="0" defTabSz="68580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en-US" altLang="zh-TW" sz="1500" b="1" kern="0" dirty="0">
                <a:solidFill>
                  <a:srgbClr val="0000FF"/>
                </a:solidFill>
                <a:ea typeface="微軟正黑體" panose="020B0604030504040204" pitchFamily="34" charset="-120"/>
                <a:hlinkClick r:id="rId3"/>
              </a:rPr>
              <a:t>https://iyouth.youthhub.tw/</a:t>
            </a:r>
            <a:endParaRPr lang="en-US" altLang="zh-TW" sz="1500" b="1" kern="0" dirty="0">
              <a:solidFill>
                <a:srgbClr val="0000FF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lnSpc>
                <a:spcPts val="2500"/>
              </a:lnSpc>
              <a:spcAft>
                <a:spcPts val="600"/>
              </a:spcAft>
              <a:buClr>
                <a:srgbClr val="424456"/>
              </a:buClr>
              <a:buNone/>
              <a:defRPr/>
            </a:pPr>
            <a:r>
              <a:rPr lang="zh-TW" altLang="en-US" sz="1600" b="1" kern="0" dirty="0">
                <a:solidFill>
                  <a:sysClr val="windowText" lastClr="000000"/>
                </a:solidFill>
                <a:latin typeface="Arial" charset="0"/>
                <a:ea typeface="微軟正黑體" panose="020B0604030504040204" pitchFamily="34" charset="-120"/>
                <a:sym typeface="Wingdings" panose="05000000000000000000" pitchFamily="2" charset="2"/>
              </a:rPr>
              <a:t> </a:t>
            </a: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8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外交部</a:t>
            </a:r>
            <a:r>
              <a:rPr lang="en-US" altLang="zh-TW" sz="18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NGO</a:t>
            </a:r>
            <a:r>
              <a:rPr lang="zh-TW" altLang="en-US" sz="18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雙語網</a:t>
            </a: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70272" indent="0" defTabSz="68580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en-US" altLang="zh-TW" sz="1500" b="1" kern="0" dirty="0">
                <a:solidFill>
                  <a:srgbClr val="0000FF"/>
                </a:solidFill>
                <a:ea typeface="微軟正黑體" panose="020B0604030504040204" pitchFamily="34" charset="-120"/>
                <a:hlinkClick r:id="rId4"/>
              </a:rPr>
              <a:t>http://www.taiwanngo.tw/</a:t>
            </a:r>
            <a:endParaRPr lang="en-US" altLang="zh-TW" sz="1500" b="1" kern="0" dirty="0">
              <a:solidFill>
                <a:srgbClr val="0000FF"/>
              </a:solidFill>
              <a:ea typeface="微軟正黑體" panose="020B0604030504040204" pitchFamily="34" charset="-120"/>
            </a:endParaRPr>
          </a:p>
          <a:p>
            <a:pPr marL="270272" indent="0" defTabSz="685800">
              <a:spcBef>
                <a:spcPts val="0"/>
              </a:spcBef>
              <a:buClr>
                <a:srgbClr val="424456"/>
              </a:buClr>
              <a:buNone/>
              <a:defRPr/>
            </a:pPr>
            <a:endParaRPr lang="en-US" altLang="zh-TW" sz="15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0"/>
              </a:spcBef>
              <a:buClr>
                <a:srgbClr val="424456"/>
              </a:buClr>
              <a:buNone/>
              <a:defRPr/>
            </a:pPr>
            <a:endParaRPr lang="en-US" altLang="zh-TW" sz="165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0"/>
              </a:spcBef>
              <a:buClr>
                <a:srgbClr val="424456"/>
              </a:buClr>
              <a:buNone/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0"/>
              </a:spcBef>
              <a:buClr>
                <a:srgbClr val="424456"/>
              </a:buClr>
              <a:buNone/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900"/>
              </a:spcBef>
              <a:buClr>
                <a:srgbClr val="424456"/>
              </a:buClr>
              <a:buNone/>
              <a:defRPr/>
            </a:pPr>
            <a:endParaRPr lang="en-US" altLang="zh-TW" sz="165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spcBef>
                <a:spcPts val="900"/>
              </a:spcBef>
              <a:buClr>
                <a:srgbClr val="424456"/>
              </a:buClr>
              <a:buNone/>
              <a:defRPr/>
            </a:pPr>
            <a:endParaRPr lang="zh-TW" altLang="en-US" sz="1800" b="1" kern="0" dirty="0">
              <a:solidFill>
                <a:sysClr val="windowText" lastClr="000000"/>
              </a:solidFill>
              <a:latin typeface="Arial" charset="0"/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976118" y="1306311"/>
            <a:ext cx="1867881" cy="572631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93459" y="1389214"/>
            <a:ext cx="143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壯遊探索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585347" y="518258"/>
            <a:ext cx="4792769" cy="702000"/>
            <a:chOff x="1907704" y="-243408"/>
            <a:chExt cx="6390359" cy="936000"/>
          </a:xfrm>
        </p:grpSpPr>
        <p:sp>
          <p:nvSpPr>
            <p:cNvPr id="11" name="手繪多邊形 10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2845468" y="-184377"/>
              <a:ext cx="5452595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307" y="3676432"/>
            <a:ext cx="2047875" cy="70485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92" y="3600232"/>
            <a:ext cx="857250" cy="85725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35" y="5460138"/>
            <a:ext cx="2784556" cy="5687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28" y="4650236"/>
            <a:ext cx="3000393" cy="543212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31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gray">
          <a:xfrm>
            <a:off x="712937" y="1994251"/>
            <a:ext cx="7780157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lnSpc>
                <a:spcPts val="2400"/>
              </a:lnSpc>
              <a:spcBef>
                <a:spcPts val="900"/>
              </a:spcBef>
              <a:buClr>
                <a:srgbClr val="424456"/>
              </a:buClr>
              <a:defRPr/>
            </a:pPr>
            <a:r>
              <a:rPr lang="zh-TW" altLang="en-US" sz="22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可選定國內外之工藝中心、機構等單位學習當地民俗或地方特有的技能、藝能、技藝等，增進個人文化素養或技術涵養</a:t>
            </a:r>
            <a:endParaRPr lang="en-US" altLang="zh-TW" sz="22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defTabSz="685800">
              <a:lnSpc>
                <a:spcPts val="2400"/>
              </a:lnSpc>
              <a:spcBef>
                <a:spcPts val="600"/>
              </a:spcBef>
              <a:buClr>
                <a:srgbClr val="424456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跟隨技藝工作室、工藝達人見習，也是體驗學習的方式。</a:t>
            </a:r>
            <a:endParaRPr lang="en-US" altLang="zh-TW" sz="20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360363" indent="0" defTabSz="685800">
              <a:lnSpc>
                <a:spcPts val="24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r>
              <a:rPr lang="zh-TW" altLang="en-US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例如跟隨樹藝達人進行攀樹學習及自主訓練；學習拳法與知識；學習嬰兒按摩知能；到木工工作室學習木作技巧與設計 。</a:t>
            </a:r>
            <a:endParaRPr lang="en-US" altLang="zh-TW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360363" indent="0" defTabSz="685800">
              <a:lnSpc>
                <a:spcPts val="26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360363" indent="0" defTabSz="685800">
              <a:lnSpc>
                <a:spcPts val="26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360363" indent="0" defTabSz="685800">
              <a:lnSpc>
                <a:spcPts val="26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endParaRPr lang="en-US" altLang="zh-TW" sz="18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360363" indent="0" defTabSz="685800">
              <a:lnSpc>
                <a:spcPts val="26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endParaRPr lang="en-US" altLang="zh-TW" sz="20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defTabSz="685800">
              <a:lnSpc>
                <a:spcPts val="2400"/>
              </a:lnSpc>
              <a:spcBef>
                <a:spcPts val="600"/>
              </a:spcBef>
              <a:buClr>
                <a:srgbClr val="424456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文化部國家文化資產網</a:t>
            </a:r>
            <a:r>
              <a:rPr lang="en-US" altLang="zh-TW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/</a:t>
            </a: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文化資產人才庫</a:t>
            </a: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en-US" altLang="zh-TW" sz="2000" dirty="0">
                <a:hlinkClick r:id="rId2"/>
              </a:rPr>
              <a:t>https://nchdb.boch.gov.tw/talent</a:t>
            </a:r>
            <a:endParaRPr lang="en-US" altLang="zh-TW" sz="2000" dirty="0"/>
          </a:p>
          <a:p>
            <a:pPr marL="0" indent="0" defTabSz="685800">
              <a:lnSpc>
                <a:spcPts val="24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r>
              <a:rPr lang="zh-TW" altLang="en-US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    彩繪、石作、泥作、瓦作、鑿花等傳統匠師、文化資產保存者等資訊。</a:t>
            </a:r>
            <a:endParaRPr lang="en-US" altLang="zh-TW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910327" y="1336644"/>
            <a:ext cx="1884155" cy="579922"/>
          </a:xfrm>
          <a:prstGeom prst="roundRect">
            <a:avLst/>
          </a:prstGeom>
          <a:solidFill>
            <a:srgbClr val="99CC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92621" y="1417580"/>
            <a:ext cx="155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達人見習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417686" y="547825"/>
            <a:ext cx="4753595" cy="702000"/>
            <a:chOff x="1907704" y="-243408"/>
            <a:chExt cx="5520765" cy="936000"/>
          </a:xfrm>
        </p:grpSpPr>
        <p:sp>
          <p:nvSpPr>
            <p:cNvPr id="11" name="手繪多邊形 10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2845469" y="-184377"/>
              <a:ext cx="458300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21" y="3737326"/>
            <a:ext cx="1924720" cy="1443540"/>
          </a:xfrm>
          <a:prstGeom prst="rect">
            <a:avLst/>
          </a:prstGeom>
          <a:effectLst>
            <a:glow rad="1270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57" y="5338484"/>
            <a:ext cx="2747186" cy="654105"/>
          </a:xfrm>
          <a:prstGeom prst="rect">
            <a:avLst/>
          </a:prstGeom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305D273-820B-419E-957C-9B007556D3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53" y="3700240"/>
            <a:ext cx="2131528" cy="154282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893A236-CDBD-4B16-88DC-BCEAEFC359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60" y="3703933"/>
            <a:ext cx="2297094" cy="15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9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 bwMode="gray">
          <a:xfrm>
            <a:off x="677654" y="1898168"/>
            <a:ext cx="7911656" cy="482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lnSpc>
                <a:spcPts val="2500"/>
              </a:lnSpc>
              <a:spcBef>
                <a:spcPts val="900"/>
              </a:spcBef>
              <a:buClr>
                <a:srgbClr val="424456"/>
              </a:buClr>
              <a:defRPr/>
            </a:pPr>
            <a:r>
              <a:rPr lang="zh-TW" altLang="en-US" sz="2200" b="1" kern="0" dirty="0">
                <a:solidFill>
                  <a:srgbClr val="000099"/>
                </a:solidFill>
                <a:ea typeface="微軟正黑體" panose="020B0604030504040204" pitchFamily="34" charset="-120"/>
              </a:rPr>
              <a:t>至新創公司向創業家見習之方式學習新創事務，增進對創業之瞭解，見習地點可涵蓋國內外</a:t>
            </a:r>
            <a:endParaRPr lang="en-US" altLang="zh-TW" sz="2200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  <a:p>
            <a:pPr algn="just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青年可先蒐集新創公司的資訊</a:t>
            </a:r>
            <a:r>
              <a:rPr lang="zh-TW" altLang="en-US" sz="1800" b="1" kern="0" dirty="0">
                <a:ea typeface="微軟正黑體" panose="020B0604030504040204" pitchFamily="34" charset="-120"/>
              </a:rPr>
              <a:t>，了解新創發展趨勢，接洽有興趣的產業，規劃見習內容，體驗過程中可進一步思考生涯規劃方向。相關資訊可參考以下網站</a:t>
            </a:r>
            <a:r>
              <a:rPr lang="en-US" altLang="zh-TW" sz="1800" b="1" kern="0" dirty="0">
                <a:ea typeface="微軟正黑體" panose="020B0604030504040204" pitchFamily="34" charset="-120"/>
              </a:rPr>
              <a:t>—</a:t>
            </a:r>
          </a:p>
          <a:p>
            <a:pPr marL="417909" indent="-285750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8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青年創業家見習</a:t>
            </a: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1800" b="1" strike="sngStrike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0" defTabSz="685800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  <a:buClr>
                <a:srgbClr val="424456"/>
              </a:buClr>
              <a:buNone/>
              <a:defRPr/>
            </a:pPr>
            <a:r>
              <a:rPr lang="zh-TW" altLang="en-US" sz="1800" kern="0" dirty="0">
                <a:ea typeface="微軟正黑體" panose="020B0604030504040204" pitchFamily="34" charset="-120"/>
              </a:rPr>
              <a:t>    由</a:t>
            </a:r>
            <a:r>
              <a:rPr lang="en-US" altLang="zh-TW" sz="1800" kern="0" dirty="0">
                <a:ea typeface="微軟正黑體" panose="020B0604030504040204" pitchFamily="34" charset="-120"/>
              </a:rPr>
              <a:t>U-start</a:t>
            </a:r>
            <a:r>
              <a:rPr lang="zh-TW" altLang="en-US" sz="1800" kern="0" dirty="0">
                <a:ea typeface="微軟正黑體" panose="020B0604030504040204" pitchFamily="34" charset="-120"/>
              </a:rPr>
              <a:t>新創公司提供見習機會，協助對創新創業有興趣青年及早體驗</a:t>
            </a:r>
            <a:br>
              <a:rPr lang="en-US" altLang="zh-TW" sz="1800" kern="0" dirty="0">
                <a:ea typeface="微軟正黑體" panose="020B0604030504040204" pitchFamily="34" charset="-120"/>
              </a:rPr>
            </a:br>
            <a:r>
              <a:rPr lang="zh-TW" altLang="en-US" sz="1800" kern="0" dirty="0">
                <a:ea typeface="微軟正黑體" panose="020B0604030504040204" pitchFamily="34" charset="-120"/>
              </a:rPr>
              <a:t>    新創事務、探索新創領域，進而成為未來職涯選擇之一。</a:t>
            </a:r>
            <a:br>
              <a:rPr lang="en-US" altLang="zh-TW" sz="1800" kern="0" dirty="0">
                <a:ea typeface="微軟正黑體" panose="020B0604030504040204" pitchFamily="34" charset="-120"/>
              </a:rPr>
            </a:br>
            <a:r>
              <a:rPr lang="zh-TW" altLang="en-US" sz="1800" kern="0" dirty="0">
                <a:ea typeface="微軟正黑體" panose="020B0604030504040204" pitchFamily="34" charset="-120"/>
              </a:rPr>
              <a:t>    資訊詳</a:t>
            </a:r>
            <a:r>
              <a:rPr lang="en-US" altLang="zh-TW" sz="1800" kern="0" dirty="0">
                <a:ea typeface="微軟正黑體" panose="020B0604030504040204" pitchFamily="34" charset="-120"/>
              </a:rPr>
              <a:t>RICH</a:t>
            </a:r>
            <a:r>
              <a:rPr lang="zh-TW" altLang="en-US" sz="1800" kern="0" dirty="0">
                <a:ea typeface="微軟正黑體" panose="020B0604030504040204" pitchFamily="34" charset="-120"/>
              </a:rPr>
              <a:t>職場體驗網  </a:t>
            </a:r>
            <a:r>
              <a:rPr lang="en-US" altLang="zh-TW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https://rich.yda.gov.tw/</a:t>
            </a:r>
            <a:endParaRPr lang="en-US" altLang="zh-TW" sz="1800" kern="0" dirty="0">
              <a:ea typeface="微軟正黑體" panose="020B0604030504040204" pitchFamily="34" charset="-120"/>
            </a:endParaRPr>
          </a:p>
          <a:p>
            <a:pPr marL="465138" indent="-285750" defTabSz="685800">
              <a:lnSpc>
                <a:spcPts val="2200"/>
              </a:lnSpc>
              <a:spcBef>
                <a:spcPts val="600"/>
              </a:spcBef>
              <a:buClr>
                <a:srgbClr val="424456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 </a:t>
            </a:r>
            <a:r>
              <a:rPr lang="en-US" altLang="zh-TW" sz="1800" b="1" kern="0" dirty="0">
                <a:ea typeface="微軟正黑體" panose="020B0604030504040204" pitchFamily="34" charset="-120"/>
              </a:rPr>
              <a:t>U-start</a:t>
            </a:r>
            <a:r>
              <a:rPr lang="zh-TW" altLang="en-US" sz="1800" b="1" kern="0" dirty="0">
                <a:ea typeface="微軟正黑體" panose="020B0604030504040204" pitchFamily="34" charset="-120"/>
              </a:rPr>
              <a:t>創新創業計畫</a:t>
            </a: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800" b="1" kern="0" dirty="0">
                <a:ea typeface="微軟正黑體" panose="020B0604030504040204" pitchFamily="34" charset="-120"/>
              </a:rPr>
              <a:t>精選個案    </a:t>
            </a:r>
            <a:r>
              <a:rPr lang="en-US" altLang="zh-TW" sz="1650" kern="0" dirty="0"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http://ustart.yda.gov.tw/</a:t>
            </a:r>
            <a:endParaRPr lang="en-US" altLang="zh-TW" sz="1800" b="1" kern="0" dirty="0">
              <a:ea typeface="微軟正黑體" panose="020B0604030504040204" pitchFamily="34" charset="-120"/>
            </a:endParaRPr>
          </a:p>
          <a:p>
            <a:pPr marL="417909" indent="-285750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800" b="1" kern="0" dirty="0">
                <a:ea typeface="微軟正黑體" panose="020B0604030504040204" pitchFamily="34" charset="-120"/>
              </a:rPr>
              <a:t>創創點火器網站</a:t>
            </a: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en-US" altLang="zh-TW" sz="1800" b="1" strike="sngStrike" kern="0" dirty="0">
              <a:ea typeface="微軟正黑體" panose="020B0604030504040204" pitchFamily="34" charset="-120"/>
            </a:endParaRPr>
          </a:p>
          <a:p>
            <a:pPr marL="132159" indent="0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None/>
              <a:defRPr/>
            </a:pPr>
            <a:r>
              <a:rPr lang="en-US" altLang="zh-TW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https://www.rockfuture.net/</a:t>
            </a:r>
            <a:endParaRPr lang="en-US" altLang="zh-TW" sz="1650" kern="0" dirty="0">
              <a:ea typeface="微軟正黑體" panose="020B0604030504040204" pitchFamily="34" charset="-120"/>
            </a:endParaRPr>
          </a:p>
          <a:p>
            <a:pPr marL="417909" indent="-285750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Font typeface="Wingdings" panose="05000000000000000000" pitchFamily="2" charset="2"/>
              <a:buChar char="Ø"/>
              <a:defRPr/>
            </a:pPr>
            <a:endParaRPr lang="en-US" altLang="zh-TW" sz="165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417909" indent="-285750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Font typeface="Wingdings" panose="05000000000000000000" pitchFamily="2" charset="2"/>
              <a:buChar char="Ø"/>
              <a:defRPr/>
            </a:pPr>
            <a:endParaRPr lang="en-US" altLang="zh-TW" sz="165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417909" indent="-285750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Font typeface="Wingdings" panose="05000000000000000000" pitchFamily="2" charset="2"/>
              <a:buChar char="Ø"/>
              <a:defRPr/>
            </a:pPr>
            <a:endParaRPr lang="en-US" altLang="zh-TW" sz="165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332185" indent="-61913" algn="just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None/>
              <a:defRPr/>
            </a:pPr>
            <a:r>
              <a:rPr lang="en-US" altLang="zh-TW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</a:t>
            </a:r>
            <a:r>
              <a:rPr lang="zh-TW" altLang="en-US" sz="165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</a:t>
            </a:r>
            <a:endParaRPr lang="en-US" altLang="zh-TW" sz="165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773907" y="1250818"/>
            <a:ext cx="1979963" cy="526246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06454" y="1302496"/>
            <a:ext cx="156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創業見習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566866" y="447102"/>
            <a:ext cx="4811250" cy="702000"/>
            <a:chOff x="1907704" y="-243408"/>
            <a:chExt cx="5437093" cy="936000"/>
          </a:xfrm>
        </p:grpSpPr>
        <p:sp>
          <p:nvSpPr>
            <p:cNvPr id="8" name="手繪多邊形 7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2845468" y="-184377"/>
              <a:ext cx="4499329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1C6FA23B-57BE-450A-896E-10FA4B0506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33" y="5477817"/>
            <a:ext cx="2192810" cy="699551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 t="2056" r="56592" b="58850"/>
          <a:stretch/>
        </p:blipFill>
        <p:spPr>
          <a:xfrm>
            <a:off x="6600089" y="5224669"/>
            <a:ext cx="1989221" cy="92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1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gray">
          <a:xfrm>
            <a:off x="764941" y="2394710"/>
            <a:ext cx="8101153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r>
              <a:rPr lang="zh-TW" altLang="zh-TW" b="1" kern="0" dirty="0">
                <a:solidFill>
                  <a:srgbClr val="0000CC"/>
                </a:solidFill>
                <a:ea typeface="微軟正黑體" panose="020B0604030504040204" pitchFamily="34" charset="-120"/>
              </a:rPr>
              <a:t>至國內社區組織見習，認識社區文化特色及在地產業資源，學習地方創生相關事務</a:t>
            </a:r>
            <a:endParaRPr lang="en-US" altLang="zh-TW" b="1" kern="0" dirty="0">
              <a:solidFill>
                <a:srgbClr val="0000CC"/>
              </a:solidFill>
              <a:ea typeface="微軟正黑體" panose="020B0604030504040204" pitchFamily="34" charset="-120"/>
            </a:endParaRPr>
          </a:p>
          <a:p>
            <a:pPr defTabSz="685800">
              <a:lnSpc>
                <a:spcPts val="2600"/>
              </a:lnSpc>
              <a:buClr>
                <a:srgbClr val="424456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青年壯遊點</a:t>
            </a: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青年壯遊點專區</a:t>
            </a: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2000" b="1" kern="0" dirty="0">
                <a:solidFill>
                  <a:srgbClr val="0000FF"/>
                </a:solidFill>
                <a:ea typeface="微軟正黑體" panose="020B0604030504040204" pitchFamily="34" charset="-120"/>
                <a:hlinkClick r:id="rId3"/>
              </a:rPr>
              <a:t>https://youthtravel.tw/</a:t>
            </a:r>
            <a:endParaRPr lang="en-US" altLang="zh-TW" sz="2000" b="1" kern="0" dirty="0">
              <a:solidFill>
                <a:srgbClr val="0000FF"/>
              </a:solidFill>
              <a:ea typeface="微軟正黑體" panose="020B0604030504040204" pitchFamily="34" charset="-120"/>
            </a:endParaRPr>
          </a:p>
          <a:p>
            <a:pPr marL="355600" indent="-355600" defTabSz="685800">
              <a:lnSpc>
                <a:spcPts val="2600"/>
              </a:lnSpc>
              <a:spcAft>
                <a:spcPts val="1200"/>
              </a:spcAft>
              <a:buClr>
                <a:srgbClr val="424456"/>
              </a:buClr>
              <a:buNone/>
              <a:defRPr/>
            </a:pPr>
            <a:r>
              <a:rPr lang="zh-TW" altLang="en-US" sz="2000" b="1" kern="0" dirty="0">
                <a:solidFill>
                  <a:srgbClr val="0000FF"/>
                </a:solidFill>
                <a:ea typeface="微軟正黑體" panose="020B0604030504040204" pitchFamily="34" charset="-120"/>
              </a:rPr>
              <a:t>     </a:t>
            </a:r>
            <a:r>
              <a:rPr lang="zh-TW" altLang="zh-TW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本署青年壯遊點</a:t>
            </a:r>
            <a:r>
              <a:rPr lang="zh-TW" altLang="en-US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提供本計畫</a:t>
            </a:r>
            <a:r>
              <a:rPr lang="zh-TW" altLang="zh-TW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見習名額</a:t>
            </a:r>
            <a:r>
              <a:rPr lang="zh-TW" altLang="en-US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，參與計畫青</a:t>
            </a:r>
            <a:r>
              <a:rPr lang="zh-TW" altLang="zh-TW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年至組織與社區見習至少</a:t>
            </a:r>
            <a:r>
              <a:rPr lang="en-US" altLang="zh-TW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3</a:t>
            </a:r>
            <a:r>
              <a:rPr lang="zh-TW" altLang="zh-TW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個月，</a:t>
            </a:r>
            <a:r>
              <a:rPr lang="zh-TW" altLang="en-US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學習</a:t>
            </a:r>
            <a:r>
              <a:rPr lang="zh-TW" altLang="zh-TW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社區</a:t>
            </a:r>
            <a:r>
              <a:rPr lang="zh-TW" altLang="en-US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事務或</a:t>
            </a:r>
            <a:r>
              <a:rPr lang="zh-TW" altLang="zh-TW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參與地方創生，</a:t>
            </a:r>
            <a:r>
              <a:rPr lang="zh-TW" altLang="en-US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將給與經費補助。</a:t>
            </a:r>
            <a:endParaRPr lang="en-US" altLang="zh-TW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defTabSz="685800">
              <a:lnSpc>
                <a:spcPts val="2600"/>
              </a:lnSpc>
              <a:buClr>
                <a:srgbClr val="424456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文化部台灣社區通</a:t>
            </a:r>
            <a:r>
              <a:rPr lang="en-US" altLang="zh-TW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人才資料庫</a:t>
            </a:r>
            <a:r>
              <a:rPr lang="en-US" altLang="zh-TW" sz="1800" dirty="0">
                <a:hlinkClick r:id="rId4"/>
              </a:rPr>
              <a:t>https://communitytaiwan.moc.gov.tw/talent/</a:t>
            </a:r>
            <a:endParaRPr lang="en-US" altLang="zh-TW" sz="1800" dirty="0"/>
          </a:p>
          <a:p>
            <a:pPr marL="0" indent="0" defTabSz="685800">
              <a:lnSpc>
                <a:spcPts val="26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1800" dirty="0"/>
              <a:t>     </a:t>
            </a:r>
            <a:r>
              <a:rPr lang="zh-TW" altLang="en-US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查詢社區營造的生活、生態、生產、文化等類別</a:t>
            </a:r>
            <a:endParaRPr lang="en-US" altLang="zh-TW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defTabSz="685800">
              <a:lnSpc>
                <a:spcPts val="26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18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    培力師資或專家學者資訊。</a:t>
            </a:r>
            <a:endParaRPr lang="en-US" altLang="zh-TW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endParaRPr lang="zh-TW" altLang="en-US" sz="18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843803" y="1601509"/>
            <a:ext cx="1634702" cy="575785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350" b="1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33580" y="1660155"/>
            <a:ext cx="145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社區見習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628649" y="647674"/>
            <a:ext cx="4821655" cy="702000"/>
            <a:chOff x="1907704" y="-243408"/>
            <a:chExt cx="5437093" cy="936000"/>
          </a:xfrm>
        </p:grpSpPr>
        <p:sp>
          <p:nvSpPr>
            <p:cNvPr id="11" name="手繪多邊形 10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2845468" y="-184377"/>
              <a:ext cx="4499329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2568282" y="1660155"/>
            <a:ext cx="384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年度新增體驗學習類型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32" y="5350168"/>
            <a:ext cx="2386681" cy="88430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9870" y="4454392"/>
            <a:ext cx="2112603" cy="727129"/>
          </a:xfrm>
          <a:prstGeom prst="rect">
            <a:avLst/>
          </a:prstGeom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7885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3829</Words>
  <Application>Microsoft Office PowerPoint</Application>
  <PresentationFormat>如螢幕大小 (4:3)</PresentationFormat>
  <Paragraphs>468</Paragraphs>
  <Slides>33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46" baseType="lpstr">
      <vt:lpstr>Adobe 繁黑體 Std B</vt:lpstr>
      <vt:lpstr>華康墨字體 Std W9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Wingdings 2</vt:lpstr>
      <vt:lpstr>1_Office 佈景主題</vt:lpstr>
      <vt:lpstr>Office 佈景主題</vt:lpstr>
      <vt:lpstr>PowerPoint 簡報</vt:lpstr>
      <vt:lpstr>目    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林奕安Ann</dc:creator>
  <cp:lastModifiedBy>周昕蓓</cp:lastModifiedBy>
  <cp:revision>904</cp:revision>
  <cp:lastPrinted>2019-11-07T04:08:35Z</cp:lastPrinted>
  <dcterms:created xsi:type="dcterms:W3CDTF">2018-05-21T08:57:32Z</dcterms:created>
  <dcterms:modified xsi:type="dcterms:W3CDTF">2020-09-04T08:54:23Z</dcterms:modified>
</cp:coreProperties>
</file>